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4" r:id="rId5"/>
    <p:sldId id="265" r:id="rId6"/>
    <p:sldId id="266" r:id="rId7"/>
    <p:sldId id="268" r:id="rId8"/>
    <p:sldId id="269" r:id="rId9"/>
    <p:sldId id="262" r:id="rId10"/>
    <p:sldId id="267" r:id="rId11"/>
    <p:sldId id="270" r:id="rId12"/>
    <p:sldId id="272" r:id="rId13"/>
    <p:sldId id="258" r:id="rId14"/>
    <p:sldId id="259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EAE6B14-5E3E-4D54-909D-08E7ED36BB6B}">
          <p14:sldIdLst>
            <p14:sldId id="256"/>
          </p14:sldIdLst>
        </p14:section>
        <p14:section name="Раздел без заголовка" id="{858FF769-3AAB-43C2-B425-8D1035DEC72C}">
          <p14:sldIdLst>
            <p14:sldId id="257"/>
            <p14:sldId id="260"/>
            <p14:sldId id="264"/>
            <p14:sldId id="265"/>
            <p14:sldId id="266"/>
            <p14:sldId id="268"/>
            <p14:sldId id="269"/>
            <p14:sldId id="262"/>
            <p14:sldId id="267"/>
            <p14:sldId id="270"/>
            <p14:sldId id="272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003300"/>
    <a:srgbClr val="5D2221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370654"/>
      </p:ext>
    </p:extLst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078232"/>
      </p:ext>
    </p:extLst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4426577"/>
      </p:ext>
    </p:extLst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5657539"/>
      </p:ext>
    </p:extLst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981067"/>
      </p:ext>
    </p:extLst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8576344"/>
      </p:ext>
    </p:extLst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8278673"/>
      </p:ext>
    </p:extLst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968969"/>
      </p:ext>
    </p:extLst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8830163"/>
      </p:ext>
    </p:extLst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5657357"/>
      </p:ext>
    </p:extLst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0391653"/>
      </p:ext>
    </p:extLst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361C1-D923-4AD3-8CA8-FC194C323033}" type="datetimeFigureOut">
              <a:rPr lang="uk-UA" smtClean="0"/>
              <a:t>10.10.2016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8B515-F8AD-46E3-89FC-2310EBA8F8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662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4" y="5229200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Міжнародна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науково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-практична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конференція</a:t>
            </a:r>
            <a:endParaRPr lang="ru-RU" b="1" i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Бібліотеки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вищих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навчальних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закладів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досвід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перспективи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</a:p>
          <a:p>
            <a:pPr algn="ctr"/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11-13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жовтня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2016 р., Ки</a:t>
            </a:r>
            <a:r>
              <a:rPr lang="uk-UA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їв</a:t>
            </a:r>
            <a:endParaRPr lang="ru-RU" b="1" i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Київський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національний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імені</a:t>
            </a:r>
            <a:r>
              <a:rPr lang="ru-RU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Т. </a:t>
            </a:r>
            <a:r>
              <a:rPr lang="ru-RU" b="1" i="1" dirty="0" err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Шевченка</a:t>
            </a:r>
            <a:endParaRPr lang="ru-RU" b="1" i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0665" y="2852936"/>
            <a:ext cx="880266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err="1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Наукові</a:t>
            </a:r>
            <a:r>
              <a:rPr lang="ru-RU" sz="4400" b="1" dirty="0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4400" b="1" dirty="0" err="1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дослідження</a:t>
            </a:r>
            <a:r>
              <a:rPr lang="ru-RU" sz="4400" b="1" dirty="0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en-US" sz="4400" b="1" dirty="0" smtClean="0">
              <a:ln w="6600">
                <a:solidFill>
                  <a:srgbClr val="5D2221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51000">
                    <a:srgbClr val="FFFF00"/>
                  </a:gs>
                  <a:gs pos="100000">
                    <a:srgbClr val="CC3300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4400" b="1" dirty="0" err="1" smtClean="0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університетських</a:t>
            </a:r>
            <a:r>
              <a:rPr lang="ru-RU" sz="4400" b="1" dirty="0" smtClean="0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4400" b="1" dirty="0" err="1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бібліотек</a:t>
            </a:r>
            <a:r>
              <a:rPr lang="ru-RU" sz="4400" b="1" dirty="0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4400" b="1" dirty="0" err="1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України</a:t>
            </a:r>
            <a:endParaRPr lang="ru-RU" sz="4400" b="1" cap="none" spc="0" dirty="0">
              <a:ln w="6600">
                <a:solidFill>
                  <a:srgbClr val="5D2221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51000">
                    <a:srgbClr val="FFFF00"/>
                  </a:gs>
                  <a:gs pos="100000">
                    <a:srgbClr val="CC3300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6016" y="167729"/>
            <a:ext cx="432048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3300"/>
                </a:solidFill>
              </a:rPr>
              <a:t>Колесникова Т. О., </a:t>
            </a:r>
            <a:r>
              <a:rPr lang="ru-RU" b="1" dirty="0">
                <a:solidFill>
                  <a:srgbClr val="003300"/>
                </a:solidFill>
              </a:rPr>
              <a:t/>
            </a:r>
            <a:br>
              <a:rPr lang="ru-RU" b="1" dirty="0">
                <a:solidFill>
                  <a:srgbClr val="003300"/>
                </a:solidFill>
              </a:rPr>
            </a:br>
            <a:r>
              <a:rPr lang="ru-RU" b="1" dirty="0">
                <a:solidFill>
                  <a:srgbClr val="003300"/>
                </a:solidFill>
              </a:rPr>
              <a:t>канд. наук з </a:t>
            </a:r>
            <a:r>
              <a:rPr lang="ru-RU" b="1" dirty="0" err="1" smtClean="0">
                <a:solidFill>
                  <a:srgbClr val="003300"/>
                </a:solidFill>
              </a:rPr>
              <a:t>соціал</a:t>
            </a:r>
            <a:r>
              <a:rPr lang="en-US" b="1" dirty="0" smtClean="0">
                <a:solidFill>
                  <a:srgbClr val="003300"/>
                </a:solidFill>
              </a:rPr>
              <a:t>.</a:t>
            </a:r>
            <a:r>
              <a:rPr lang="ru-RU" b="1" dirty="0" smtClean="0">
                <a:solidFill>
                  <a:srgbClr val="003300"/>
                </a:solidFill>
              </a:rPr>
              <a:t> </a:t>
            </a:r>
            <a:r>
              <a:rPr lang="ru-RU" b="1" dirty="0" err="1">
                <a:solidFill>
                  <a:srgbClr val="003300"/>
                </a:solidFill>
              </a:rPr>
              <a:t>комунікацій</a:t>
            </a:r>
            <a:r>
              <a:rPr lang="ru-RU" b="1" dirty="0" smtClean="0">
                <a:solidFill>
                  <a:srgbClr val="003300"/>
                </a:solidFill>
              </a:rPr>
              <a:t>,</a:t>
            </a:r>
            <a:r>
              <a:rPr lang="en-US" b="1" dirty="0" smtClean="0">
                <a:solidFill>
                  <a:srgbClr val="003300"/>
                </a:solidFill>
              </a:rPr>
              <a:t> c.</a:t>
            </a:r>
            <a:r>
              <a:rPr lang="ru-RU" b="1" dirty="0" err="1" smtClean="0">
                <a:solidFill>
                  <a:srgbClr val="003300"/>
                </a:solidFill>
              </a:rPr>
              <a:t>н.с</a:t>
            </a:r>
            <a:r>
              <a:rPr lang="ru-RU" b="1" dirty="0" smtClean="0">
                <a:solidFill>
                  <a:srgbClr val="003300"/>
                </a:solidFill>
              </a:rPr>
              <a:t>.,</a:t>
            </a:r>
            <a:r>
              <a:rPr lang="ru-RU" b="1" dirty="0">
                <a:solidFill>
                  <a:srgbClr val="003300"/>
                </a:solidFill>
              </a:rPr>
              <a:t/>
            </a:r>
            <a:br>
              <a:rPr lang="ru-RU" b="1" dirty="0">
                <a:solidFill>
                  <a:srgbClr val="003300"/>
                </a:solidFill>
              </a:rPr>
            </a:br>
            <a:r>
              <a:rPr lang="ru-RU" b="1" dirty="0">
                <a:solidFill>
                  <a:srgbClr val="003300"/>
                </a:solidFill>
              </a:rPr>
              <a:t>директор </a:t>
            </a:r>
            <a:r>
              <a:rPr lang="ru-RU" b="1" dirty="0" err="1">
                <a:solidFill>
                  <a:srgbClr val="003300"/>
                </a:solidFill>
              </a:rPr>
              <a:t>науково-технічної</a:t>
            </a:r>
            <a:r>
              <a:rPr lang="ru-RU" b="1" dirty="0">
                <a:solidFill>
                  <a:srgbClr val="003300"/>
                </a:solidFill>
              </a:rPr>
              <a:t> библиотеки</a:t>
            </a:r>
            <a:br>
              <a:rPr lang="ru-RU" b="1" dirty="0">
                <a:solidFill>
                  <a:srgbClr val="003300"/>
                </a:solidFill>
              </a:rPr>
            </a:br>
            <a:r>
              <a:rPr lang="ru-RU" b="1" dirty="0" err="1">
                <a:solidFill>
                  <a:srgbClr val="003300"/>
                </a:solidFill>
              </a:rPr>
              <a:t>Дніпропетровського</a:t>
            </a:r>
            <a:r>
              <a:rPr lang="ru-RU" b="1" dirty="0">
                <a:solidFill>
                  <a:srgbClr val="003300"/>
                </a:solidFill>
              </a:rPr>
              <a:t> </a:t>
            </a:r>
            <a:r>
              <a:rPr lang="ru-RU" b="1" dirty="0" err="1">
                <a:solidFill>
                  <a:srgbClr val="003300"/>
                </a:solidFill>
              </a:rPr>
              <a:t>національного</a:t>
            </a:r>
            <a:r>
              <a:rPr lang="ru-RU" b="1" dirty="0">
                <a:solidFill>
                  <a:srgbClr val="003300"/>
                </a:solidFill>
              </a:rPr>
              <a:t> университету </a:t>
            </a:r>
            <a:r>
              <a:rPr lang="ru-RU" b="1" dirty="0" err="1">
                <a:solidFill>
                  <a:srgbClr val="003300"/>
                </a:solidFill>
              </a:rPr>
              <a:t>залізничного</a:t>
            </a:r>
            <a:r>
              <a:rPr lang="ru-RU" b="1" dirty="0">
                <a:solidFill>
                  <a:srgbClr val="003300"/>
                </a:solidFill>
              </a:rPr>
              <a:t> транспорту </a:t>
            </a:r>
            <a:r>
              <a:rPr lang="ru-RU" b="1" dirty="0" err="1">
                <a:solidFill>
                  <a:srgbClr val="003300"/>
                </a:solidFill>
              </a:rPr>
              <a:t>імені</a:t>
            </a:r>
            <a:r>
              <a:rPr lang="ru-RU" b="1" dirty="0">
                <a:solidFill>
                  <a:srgbClr val="003300"/>
                </a:solidFill>
              </a:rPr>
              <a:t> </a:t>
            </a:r>
            <a:r>
              <a:rPr lang="ru-RU" b="1" dirty="0" err="1">
                <a:solidFill>
                  <a:srgbClr val="003300"/>
                </a:solidFill>
              </a:rPr>
              <a:t>академіка</a:t>
            </a:r>
            <a:r>
              <a:rPr lang="ru-RU" b="1" dirty="0">
                <a:solidFill>
                  <a:srgbClr val="003300"/>
                </a:solidFill>
              </a:rPr>
              <a:t> В. </a:t>
            </a:r>
            <a:r>
              <a:rPr lang="ru-RU" b="1" dirty="0" err="1">
                <a:solidFill>
                  <a:srgbClr val="003300"/>
                </a:solidFill>
              </a:rPr>
              <a:t>Лазаряна</a:t>
            </a:r>
            <a:r>
              <a:rPr lang="ru-RU" b="1" dirty="0">
                <a:solidFill>
                  <a:srgbClr val="003300"/>
                </a:solidFill>
              </a:rPr>
              <a:t/>
            </a:r>
            <a:br>
              <a:rPr lang="ru-RU" b="1" dirty="0">
                <a:solidFill>
                  <a:srgbClr val="003300"/>
                </a:solidFill>
              </a:rPr>
            </a:br>
            <a:r>
              <a:rPr lang="ru-RU" b="1" dirty="0">
                <a:solidFill>
                  <a:srgbClr val="003300"/>
                </a:solidFill>
              </a:rPr>
              <a:t>e-</a:t>
            </a:r>
            <a:r>
              <a:rPr lang="ru-RU" b="1" dirty="0" err="1">
                <a:solidFill>
                  <a:srgbClr val="003300"/>
                </a:solidFill>
              </a:rPr>
              <a:t>mail</a:t>
            </a:r>
            <a:r>
              <a:rPr lang="ru-RU" b="1" dirty="0">
                <a:solidFill>
                  <a:srgbClr val="003300"/>
                </a:solidFill>
              </a:rPr>
              <a:t>: lib@b.diit.edu.ua</a:t>
            </a:r>
            <a:br>
              <a:rPr lang="ru-RU" b="1" dirty="0">
                <a:solidFill>
                  <a:srgbClr val="003300"/>
                </a:solidFill>
              </a:rPr>
            </a:br>
            <a:r>
              <a:rPr lang="ru-RU" b="1" dirty="0">
                <a:solidFill>
                  <a:srgbClr val="003300"/>
                </a:solidFill>
              </a:rPr>
              <a:t>тел.: (</a:t>
            </a:r>
            <a:r>
              <a:rPr lang="ru-RU" b="1" dirty="0" smtClean="0">
                <a:solidFill>
                  <a:srgbClr val="003300"/>
                </a:solidFill>
              </a:rPr>
              <a:t>056)371-51-05</a:t>
            </a:r>
            <a:r>
              <a:rPr lang="ru-RU" b="1" dirty="0">
                <a:solidFill>
                  <a:srgbClr val="003300"/>
                </a:solidFill>
              </a:rPr>
              <a:t/>
            </a:r>
            <a:br>
              <a:rPr lang="ru-RU" b="1" dirty="0">
                <a:solidFill>
                  <a:srgbClr val="003300"/>
                </a:solidFill>
              </a:rPr>
            </a:br>
            <a:r>
              <a:rPr lang="ru-RU" b="1" dirty="0">
                <a:solidFill>
                  <a:srgbClr val="003300"/>
                </a:solidFill>
              </a:rPr>
              <a:t>      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41644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6437"/>
            <a:ext cx="10369152" cy="687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0839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52128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rgbClr val="920000"/>
                </a:solidFill>
              </a:rPr>
              <a:t>ПРЕДСТАВНИЦТВО ФАХОВОЇ </a:t>
            </a:r>
            <a:r>
              <a:rPr lang="uk-UA" sz="4000" b="1" dirty="0" smtClean="0">
                <a:solidFill>
                  <a:srgbClr val="920000"/>
                </a:solidFill>
              </a:rPr>
              <a:t>ЛІТЕРАТУРИ</a:t>
            </a:r>
            <a:br>
              <a:rPr lang="uk-UA" sz="4000" b="1" dirty="0" smtClean="0">
                <a:solidFill>
                  <a:srgbClr val="920000"/>
                </a:solidFill>
              </a:rPr>
            </a:br>
            <a:r>
              <a:rPr lang="uk-UA" sz="4000" b="1" dirty="0" smtClean="0">
                <a:solidFill>
                  <a:srgbClr val="920000"/>
                </a:solidFill>
              </a:rPr>
              <a:t> В СВІТІ </a:t>
            </a:r>
            <a:r>
              <a:rPr lang="ru-RU" sz="3200" b="1" dirty="0" smtClean="0">
                <a:solidFill>
                  <a:srgbClr val="003300"/>
                </a:solidFill>
              </a:rPr>
              <a:t>(</a:t>
            </a:r>
            <a:r>
              <a:rPr lang="ru-RU" sz="3200" b="1" dirty="0" err="1">
                <a:solidFill>
                  <a:srgbClr val="003300"/>
                </a:solidFill>
              </a:rPr>
              <a:t>напрям</a:t>
            </a:r>
            <a:r>
              <a:rPr lang="ru-RU" sz="3200" b="1" dirty="0">
                <a:solidFill>
                  <a:srgbClr val="003300"/>
                </a:solidFill>
              </a:rPr>
              <a:t> «</a:t>
            </a:r>
            <a:r>
              <a:rPr lang="en-US" sz="3200" b="1" dirty="0">
                <a:solidFill>
                  <a:srgbClr val="003300"/>
                </a:solidFill>
              </a:rPr>
              <a:t>Library &amp; Information </a:t>
            </a:r>
            <a:r>
              <a:rPr lang="en-US" sz="3200" b="1" dirty="0" smtClean="0">
                <a:solidFill>
                  <a:srgbClr val="003300"/>
                </a:solidFill>
              </a:rPr>
              <a:t>Science</a:t>
            </a:r>
            <a:r>
              <a:rPr lang="ru-RU" sz="3200" b="1" dirty="0" smtClean="0">
                <a:solidFill>
                  <a:srgbClr val="003300"/>
                </a:solidFill>
              </a:rPr>
              <a:t>»</a:t>
            </a:r>
            <a:r>
              <a:rPr lang="en-US" sz="3200" b="1" dirty="0" smtClean="0">
                <a:solidFill>
                  <a:srgbClr val="003300"/>
                </a:solidFill>
              </a:rPr>
              <a:t>):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23528" y="1628800"/>
            <a:ext cx="8568952" cy="52292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uk-UA" b="1" dirty="0" err="1"/>
              <a:t>Web</a:t>
            </a:r>
            <a:r>
              <a:rPr lang="uk-UA" b="1" dirty="0"/>
              <a:t> </a:t>
            </a:r>
            <a:r>
              <a:rPr lang="uk-UA" b="1" dirty="0" err="1"/>
              <a:t>of</a:t>
            </a:r>
            <a:r>
              <a:rPr lang="uk-UA" b="1" dirty="0"/>
              <a:t> </a:t>
            </a:r>
            <a:r>
              <a:rPr lang="uk-UA" b="1" dirty="0" err="1"/>
              <a:t>Science</a:t>
            </a:r>
            <a:r>
              <a:rPr lang="uk-UA" b="1" dirty="0"/>
              <a:t> — 91 науковий </a:t>
            </a:r>
            <a:r>
              <a:rPr lang="uk-UA" b="1" dirty="0" smtClean="0"/>
              <a:t>журнал;</a:t>
            </a:r>
            <a:endParaRPr lang="ru-RU" b="1" dirty="0"/>
          </a:p>
          <a:p>
            <a:pPr lvl="0"/>
            <a:r>
              <a:rPr lang="uk-UA" b="1" dirty="0"/>
              <a:t>DOAJ — 112 періодичних </a:t>
            </a:r>
            <a:r>
              <a:rPr lang="uk-UA" b="1" dirty="0" smtClean="0"/>
              <a:t>видань; </a:t>
            </a:r>
            <a:endParaRPr lang="ru-RU" b="1" dirty="0"/>
          </a:p>
          <a:p>
            <a:pPr lvl="0"/>
            <a:r>
              <a:rPr lang="uk-UA" b="1" dirty="0"/>
              <a:t>П</a:t>
            </a:r>
            <a:r>
              <a:rPr lang="uk-UA" b="1" dirty="0" smtClean="0"/>
              <a:t>еріодика </a:t>
            </a:r>
            <a:r>
              <a:rPr lang="uk-UA" b="1" dirty="0"/>
              <a:t>України — 8 видань (в </a:t>
            </a:r>
            <a:r>
              <a:rPr lang="uk-UA" b="1" dirty="0" err="1" smtClean="0"/>
              <a:t>соціоком</a:t>
            </a:r>
            <a:r>
              <a:rPr lang="uk-UA" b="1" dirty="0" smtClean="0"/>
              <a:t>. </a:t>
            </a:r>
            <a:r>
              <a:rPr lang="uk-UA" b="1" dirty="0"/>
              <a:t>та історичному </a:t>
            </a:r>
            <a:r>
              <a:rPr lang="uk-UA" b="1" dirty="0" smtClean="0"/>
              <a:t>аспектах науки ВНЗ);</a:t>
            </a:r>
          </a:p>
          <a:p>
            <a:r>
              <a:rPr lang="uk-UA" b="1" dirty="0" err="1"/>
              <a:t>Google</a:t>
            </a:r>
            <a:r>
              <a:rPr lang="uk-UA" b="1" dirty="0"/>
              <a:t> </a:t>
            </a:r>
            <a:r>
              <a:rPr lang="uk-UA" b="1" dirty="0" err="1"/>
              <a:t>Scholar</a:t>
            </a:r>
            <a:r>
              <a:rPr lang="uk-UA" b="1" dirty="0"/>
              <a:t> (з 2015 р. по 01.09.2016 р.) за ключовими словами «</a:t>
            </a:r>
            <a:r>
              <a:rPr lang="uk-UA" b="1" dirty="0" err="1"/>
              <a:t>Library</a:t>
            </a:r>
            <a:r>
              <a:rPr lang="uk-UA" b="1" dirty="0"/>
              <a:t> &amp; </a:t>
            </a:r>
            <a:r>
              <a:rPr lang="uk-UA" b="1" dirty="0" err="1"/>
              <a:t>Information</a:t>
            </a:r>
            <a:r>
              <a:rPr lang="uk-UA" b="1" dirty="0"/>
              <a:t> </a:t>
            </a:r>
            <a:r>
              <a:rPr lang="uk-UA" b="1" dirty="0" err="1" smtClean="0"/>
              <a:t>Science</a:t>
            </a:r>
            <a:r>
              <a:rPr lang="uk-UA" b="1" dirty="0" smtClean="0"/>
              <a:t> </a:t>
            </a:r>
            <a:r>
              <a:rPr lang="uk-UA" b="1" dirty="0" err="1"/>
              <a:t>Research</a:t>
            </a:r>
            <a:r>
              <a:rPr lang="uk-UA" b="1" dirty="0"/>
              <a:t>» та уточненням "</a:t>
            </a:r>
            <a:r>
              <a:rPr lang="uk-UA" b="1" dirty="0" err="1"/>
              <a:t>university</a:t>
            </a:r>
            <a:r>
              <a:rPr lang="uk-UA" b="1" dirty="0"/>
              <a:t> </a:t>
            </a:r>
            <a:r>
              <a:rPr lang="uk-UA" b="1" dirty="0" err="1" smtClean="0"/>
              <a:t>library</a:t>
            </a:r>
            <a:r>
              <a:rPr lang="uk-UA" b="1" dirty="0"/>
              <a:t>" — </a:t>
            </a:r>
            <a:r>
              <a:rPr lang="uk-UA" b="1" dirty="0" smtClean="0"/>
              <a:t>17600 посилань на джерела;</a:t>
            </a:r>
          </a:p>
          <a:p>
            <a:r>
              <a:rPr lang="uk-UA" b="1" dirty="0" err="1" smtClean="0"/>
              <a:t>Репозитарії</a:t>
            </a:r>
            <a:r>
              <a:rPr lang="uk-UA" b="1" dirty="0" smtClean="0"/>
              <a:t> (E-LIS, DLIST, </a:t>
            </a:r>
            <a:r>
              <a:rPr lang="uk-UA" b="1" dirty="0" err="1"/>
              <a:t>Librarians’</a:t>
            </a:r>
            <a:r>
              <a:rPr lang="uk-UA" b="1" dirty="0"/>
              <a:t> </a:t>
            </a:r>
            <a:r>
              <a:rPr lang="uk-UA" b="1" dirty="0" err="1"/>
              <a:t>Digital</a:t>
            </a:r>
            <a:r>
              <a:rPr lang="uk-UA" b="1" dirty="0"/>
              <a:t> </a:t>
            </a:r>
            <a:r>
              <a:rPr lang="uk-UA" b="1" dirty="0" err="1" smtClean="0"/>
              <a:t>Library</a:t>
            </a:r>
            <a:r>
              <a:rPr lang="uk-UA" b="1" dirty="0" smtClean="0"/>
              <a:t>…), сайти конференцій (</a:t>
            </a:r>
            <a:r>
              <a:rPr lang="en-US" b="1" dirty="0"/>
              <a:t>IFLA</a:t>
            </a:r>
            <a:r>
              <a:rPr lang="uk-UA" b="1" dirty="0"/>
              <a:t>, </a:t>
            </a:r>
            <a:r>
              <a:rPr lang="en-US" b="1" dirty="0" smtClean="0"/>
              <a:t>IATUL</a:t>
            </a:r>
            <a:r>
              <a:rPr lang="uk-UA" b="1" dirty="0" smtClean="0"/>
              <a:t>, національних бібліотечних асоціацій)</a:t>
            </a:r>
            <a:endParaRPr lang="ru-RU" b="1" dirty="0"/>
          </a:p>
          <a:p>
            <a:pPr lvl="0"/>
            <a:endParaRPr lang="uk-UA" b="1" dirty="0" smtClean="0"/>
          </a:p>
          <a:p>
            <a:pPr lvl="0"/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5187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228998"/>
          </a:xfrm>
        </p:spPr>
        <p:txBody>
          <a:bodyPr>
            <a:normAutofit fontScale="90000"/>
          </a:bodyPr>
          <a:lstStyle/>
          <a:p>
            <a:pPr marL="676275">
              <a:lnSpc>
                <a:spcPct val="115000"/>
              </a:lnSpc>
              <a:spcAft>
                <a:spcPts val="0"/>
              </a:spcAft>
            </a:pPr>
            <a:r>
              <a:rPr lang="uk-UA" sz="3600" dirty="0">
                <a:ea typeface="Calibri"/>
                <a:cs typeface="Times New Roman"/>
              </a:rPr>
              <a:t> </a:t>
            </a:r>
            <a:r>
              <a:rPr lang="ru-RU" sz="3600" dirty="0">
                <a:ea typeface="Calibri"/>
                <a:cs typeface="Times New Roman"/>
              </a:rPr>
              <a:t/>
            </a:r>
            <a:br>
              <a:rPr lang="ru-RU" sz="3600" dirty="0">
                <a:ea typeface="Calibri"/>
                <a:cs typeface="Times New Roman"/>
              </a:rPr>
            </a:br>
            <a:r>
              <a:rPr lang="uk-UA" sz="3900" b="1" dirty="0">
                <a:solidFill>
                  <a:srgbClr val="920000"/>
                </a:solidFill>
                <a:ea typeface="Calibri"/>
                <a:cs typeface="Times New Roman"/>
              </a:rPr>
              <a:t>ПРОВЕДЕННЯ НАУКОВИХ </a:t>
            </a:r>
            <a:r>
              <a:rPr lang="uk-UA" sz="3900" b="1" dirty="0" smtClean="0">
                <a:solidFill>
                  <a:srgbClr val="920000"/>
                </a:solidFill>
                <a:ea typeface="Calibri"/>
                <a:cs typeface="Times New Roman"/>
              </a:rPr>
              <a:t>ДОСЛІДЖЕНЬ</a:t>
            </a:r>
            <a:br>
              <a:rPr lang="uk-UA" sz="3900" b="1" dirty="0" smtClean="0">
                <a:solidFill>
                  <a:srgbClr val="920000"/>
                </a:solidFill>
                <a:ea typeface="Calibri"/>
                <a:cs typeface="Times New Roman"/>
              </a:rPr>
            </a:br>
            <a:r>
              <a:rPr lang="uk-UA" sz="3900" b="1" dirty="0" smtClean="0">
                <a:solidFill>
                  <a:srgbClr val="920000"/>
                </a:solidFill>
                <a:ea typeface="Calibri"/>
                <a:cs typeface="Times New Roman"/>
              </a:rPr>
              <a:t> </a:t>
            </a:r>
            <a:r>
              <a:rPr lang="uk-UA" sz="3900" b="1" dirty="0">
                <a:solidFill>
                  <a:srgbClr val="920000"/>
                </a:solidFill>
                <a:ea typeface="Calibri"/>
                <a:cs typeface="Times New Roman"/>
              </a:rPr>
              <a:t>В УНІВЕРСИТЕТСЬКИХ БІБЛІОТЕКАХ</a:t>
            </a:r>
            <a:r>
              <a:rPr lang="ru-RU" sz="3600" dirty="0">
                <a:ea typeface="Calibri"/>
                <a:cs typeface="Times New Roman"/>
              </a:rPr>
              <a:t/>
            </a:r>
            <a:br>
              <a:rPr lang="ru-RU" sz="3600" dirty="0">
                <a:ea typeface="Calibri"/>
                <a:cs typeface="Times New Roman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52528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Поштовхом</a:t>
            </a:r>
            <a:r>
              <a:rPr lang="ru-RU" dirty="0" smtClean="0"/>
              <a:t> для </a:t>
            </a:r>
            <a:r>
              <a:rPr lang="ru-RU" dirty="0" err="1" smtClean="0"/>
              <a:t>проведення</a:t>
            </a:r>
            <a:r>
              <a:rPr lang="ru-RU" dirty="0" smtClean="0"/>
              <a:t>, в основному,</a:t>
            </a:r>
          </a:p>
          <a:p>
            <a:pPr marL="0" indent="0">
              <a:buNone/>
            </a:pPr>
            <a:r>
              <a:rPr lang="ru-RU" dirty="0" smtClean="0"/>
              <a:t>є три причини: </a:t>
            </a:r>
            <a:r>
              <a:rPr lang="uk-UA" dirty="0"/>
              <a:t> </a:t>
            </a:r>
            <a:endParaRPr lang="ru-RU" dirty="0"/>
          </a:p>
          <a:p>
            <a:pPr lvl="0"/>
            <a:r>
              <a:rPr lang="uk-UA" b="1" dirty="0"/>
              <a:t>можливість виявлення </a:t>
            </a:r>
            <a:r>
              <a:rPr lang="uk-UA" dirty="0"/>
              <a:t>окремих існуючих проблем і шляхів їх вирішення;</a:t>
            </a:r>
            <a:endParaRPr lang="ru-RU" dirty="0"/>
          </a:p>
          <a:p>
            <a:pPr lvl="0"/>
            <a:r>
              <a:rPr lang="uk-UA" b="1" dirty="0"/>
              <a:t>прогнозування </a:t>
            </a:r>
            <a:r>
              <a:rPr lang="uk-UA" dirty="0"/>
              <a:t>подальшої стратегії та напрямків розвитку в сучасних умовах;</a:t>
            </a:r>
            <a:endParaRPr lang="ru-RU" dirty="0"/>
          </a:p>
          <a:p>
            <a:pPr lvl="0"/>
            <a:r>
              <a:rPr lang="uk-UA" b="1" dirty="0"/>
              <a:t>аналіз </a:t>
            </a:r>
            <a:r>
              <a:rPr lang="uk-UA" dirty="0"/>
              <a:t>історико-культурної спадщини на основі бібліотечних колекцій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261278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2961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/>
            </a:r>
            <a:br>
              <a:rPr lang="ru-RU" sz="3600" dirty="0"/>
            </a:br>
            <a:r>
              <a:rPr lang="ru-RU" sz="4000" b="1" dirty="0" smtClean="0">
                <a:solidFill>
                  <a:srgbClr val="920000"/>
                </a:solidFill>
              </a:rPr>
              <a:t>НАУКОВО-ДОСЛІДНА </a:t>
            </a:r>
            <a:r>
              <a:rPr lang="ru-RU" sz="4000" b="1" dirty="0">
                <a:solidFill>
                  <a:srgbClr val="920000"/>
                </a:solidFill>
              </a:rPr>
              <a:t>РОБОТА </a:t>
            </a:r>
            <a:r>
              <a:rPr lang="ru-RU" sz="4000" b="1" dirty="0" smtClean="0">
                <a:solidFill>
                  <a:srgbClr val="920000"/>
                </a:solidFill>
              </a:rPr>
              <a:t/>
            </a:r>
            <a:br>
              <a:rPr lang="ru-RU" sz="4000" b="1" dirty="0" smtClean="0">
                <a:solidFill>
                  <a:srgbClr val="920000"/>
                </a:solidFill>
              </a:rPr>
            </a:br>
            <a:r>
              <a:rPr lang="ru-RU" sz="4000" b="1" dirty="0" smtClean="0">
                <a:solidFill>
                  <a:srgbClr val="920000"/>
                </a:solidFill>
              </a:rPr>
              <a:t>В </a:t>
            </a:r>
            <a:r>
              <a:rPr lang="ru-RU" sz="4000" b="1" dirty="0">
                <a:solidFill>
                  <a:srgbClr val="920000"/>
                </a:solidFill>
              </a:rPr>
              <a:t>БІБЛІОТЕКАХ ВНЗ УКРАЇНИ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5112568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більша</a:t>
            </a:r>
            <a:r>
              <a:rPr lang="ru-RU" b="1" dirty="0"/>
              <a:t> </a:t>
            </a:r>
            <a:r>
              <a:rPr lang="ru-RU" b="1" dirty="0" err="1"/>
              <a:t>частина</a:t>
            </a:r>
            <a:r>
              <a:rPr lang="ru-RU" b="1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</a:t>
            </a:r>
            <a:r>
              <a:rPr lang="ru-RU" dirty="0" err="1"/>
              <a:t>присвячена</a:t>
            </a:r>
            <a:r>
              <a:rPr lang="ru-RU" dirty="0"/>
              <a:t> </a:t>
            </a:r>
            <a:r>
              <a:rPr lang="ru-RU" dirty="0" err="1"/>
              <a:t>історичному</a:t>
            </a:r>
            <a:r>
              <a:rPr lang="ru-RU" dirty="0"/>
              <a:t> аспекту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книжкових</a:t>
            </a:r>
            <a:r>
              <a:rPr lang="ru-RU" dirty="0"/>
              <a:t> </a:t>
            </a:r>
            <a:r>
              <a:rPr lang="ru-RU" dirty="0" err="1"/>
              <a:t>фондів</a:t>
            </a:r>
            <a:r>
              <a:rPr lang="ru-RU" dirty="0"/>
              <a:t>, ВНЗ і самих </a:t>
            </a:r>
            <a:r>
              <a:rPr lang="ru-RU" dirty="0" err="1" smtClean="0"/>
              <a:t>бібліотек</a:t>
            </a:r>
            <a:r>
              <a:rPr lang="ru-RU" dirty="0" smtClean="0"/>
              <a:t>;</a:t>
            </a:r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ru-RU" b="1" dirty="0" err="1" smtClean="0"/>
              <a:t>менша</a:t>
            </a:r>
            <a:r>
              <a:rPr lang="ru-RU" b="1" dirty="0" smtClean="0"/>
              <a:t> </a:t>
            </a:r>
            <a:r>
              <a:rPr lang="ru-RU" b="1" dirty="0" err="1" smtClean="0"/>
              <a:t>частина</a:t>
            </a:r>
            <a:r>
              <a:rPr lang="ru-RU" b="1" dirty="0"/>
              <a:t> </a:t>
            </a:r>
            <a:r>
              <a:rPr lang="ru-RU" dirty="0" smtClean="0"/>
              <a:t>—</a:t>
            </a:r>
            <a:r>
              <a:rPr lang="ru-RU" b="1" dirty="0" smtClean="0"/>
              <a:t> </a:t>
            </a:r>
            <a:r>
              <a:rPr lang="ru-RU" dirty="0" err="1" smtClean="0"/>
              <a:t>орієнтуються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дослідження</a:t>
            </a:r>
            <a:r>
              <a:rPr lang="ru-RU" dirty="0"/>
              <a:t>: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трансформаційних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у </a:t>
            </a:r>
            <a:r>
              <a:rPr lang="ru-RU" dirty="0" err="1"/>
              <a:t>бібліотеках</a:t>
            </a:r>
            <a:r>
              <a:rPr lang="ru-RU" dirty="0"/>
              <a:t>,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подальшого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, </a:t>
            </a:r>
            <a:r>
              <a:rPr lang="ru-RU" dirty="0" err="1"/>
              <a:t>розробку</a:t>
            </a:r>
            <a:r>
              <a:rPr lang="ru-RU" dirty="0"/>
              <a:t> контент-</a:t>
            </a:r>
            <a:r>
              <a:rPr lang="ru-RU" dirty="0" err="1"/>
              <a:t>стратегій</a:t>
            </a:r>
            <a:r>
              <a:rPr lang="ru-RU" dirty="0"/>
              <a:t> у цифровому </a:t>
            </a:r>
            <a:r>
              <a:rPr lang="ru-RU" dirty="0" err="1"/>
              <a:t>середовищі</a:t>
            </a:r>
            <a:r>
              <a:rPr lang="ru-RU" dirty="0"/>
              <a:t> та </a:t>
            </a:r>
            <a:r>
              <a:rPr lang="ru-RU" dirty="0" err="1"/>
              <a:t>аспектів</a:t>
            </a:r>
            <a:r>
              <a:rPr lang="ru-RU" dirty="0"/>
              <a:t> </a:t>
            </a:r>
            <a:r>
              <a:rPr lang="ru-RU" dirty="0" err="1"/>
              <a:t>задоволення</a:t>
            </a:r>
            <a:r>
              <a:rPr lang="ru-RU" dirty="0"/>
              <a:t> </a:t>
            </a:r>
            <a:r>
              <a:rPr lang="ru-RU" dirty="0" err="1"/>
              <a:t>сучасних</a:t>
            </a:r>
            <a:r>
              <a:rPr lang="ru-RU" dirty="0"/>
              <a:t> потреб </a:t>
            </a:r>
            <a:r>
              <a:rPr lang="ru-RU" dirty="0" err="1"/>
              <a:t>користувачів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8770529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>
            <a:no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3600" b="1" dirty="0">
                <a:solidFill>
                  <a:srgbClr val="920000"/>
                </a:solidFill>
                <a:ea typeface="Calibri"/>
                <a:cs typeface="Times New Roman"/>
              </a:rPr>
              <a:t>НАУКОВО-ДОСЛІДНА РОБОТА </a:t>
            </a:r>
            <a:r>
              <a:rPr lang="uk-UA" sz="3600" b="1" dirty="0" smtClean="0">
                <a:solidFill>
                  <a:srgbClr val="920000"/>
                </a:solidFill>
                <a:ea typeface="Calibri"/>
                <a:cs typeface="Times New Roman"/>
              </a:rPr>
              <a:t/>
            </a:r>
            <a:br>
              <a:rPr lang="uk-UA" sz="3600" b="1" dirty="0" smtClean="0">
                <a:solidFill>
                  <a:srgbClr val="920000"/>
                </a:solidFill>
                <a:ea typeface="Calibri"/>
                <a:cs typeface="Times New Roman"/>
              </a:rPr>
            </a:br>
            <a:r>
              <a:rPr lang="uk-UA" sz="3600" b="1" dirty="0" smtClean="0">
                <a:solidFill>
                  <a:srgbClr val="920000"/>
                </a:solidFill>
                <a:ea typeface="Calibri"/>
                <a:cs typeface="Times New Roman"/>
              </a:rPr>
              <a:t>БІБЛІОТЕКИ </a:t>
            </a:r>
            <a:r>
              <a:rPr lang="uk-UA" sz="3600" b="1" dirty="0">
                <a:solidFill>
                  <a:srgbClr val="920000"/>
                </a:solidFill>
                <a:ea typeface="Calibri"/>
                <a:cs typeface="Times New Roman"/>
              </a:rPr>
              <a:t>ДНУЗТ</a:t>
            </a:r>
            <a:endParaRPr lang="ru-RU" sz="3600" b="1" dirty="0">
              <a:solidFill>
                <a:srgbClr val="920000"/>
              </a:solidFill>
              <a:ea typeface="Calibri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06916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b="1" dirty="0">
                <a:ea typeface="Calibri"/>
                <a:cs typeface="Times New Roman"/>
              </a:rPr>
              <a:t>спрямована на забезпечення якісних змін усіх складових бібліотечно-інформаційної діяльності.</a:t>
            </a:r>
            <a:endParaRPr lang="ru-RU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Calibri"/>
              <a:buChar char="-"/>
            </a:pPr>
            <a:r>
              <a:rPr lang="uk-UA" dirty="0">
                <a:ea typeface="Calibri"/>
                <a:cs typeface="Times New Roman"/>
              </a:rPr>
              <a:t>2009-2010 рр. тема </a:t>
            </a:r>
            <a:r>
              <a:rPr lang="uk-UA" dirty="0" err="1" smtClean="0">
                <a:ea typeface="Calibri"/>
                <a:cs typeface="Times New Roman"/>
              </a:rPr>
              <a:t>ндр</a:t>
            </a:r>
            <a:r>
              <a:rPr lang="uk-UA" dirty="0">
                <a:ea typeface="Calibri"/>
                <a:cs typeface="Times New Roman"/>
              </a:rPr>
              <a:t> — </a:t>
            </a:r>
            <a:r>
              <a:rPr lang="uk-UA" dirty="0" smtClean="0">
                <a:ea typeface="Calibri"/>
                <a:cs typeface="Times New Roman"/>
              </a:rPr>
              <a:t>«</a:t>
            </a:r>
            <a:r>
              <a:rPr lang="uk-UA" b="1" dirty="0" smtClean="0">
                <a:solidFill>
                  <a:srgbClr val="920000"/>
                </a:solidFill>
                <a:ea typeface="Calibri"/>
                <a:cs typeface="Times New Roman"/>
              </a:rPr>
              <a:t>Інформатизація </a:t>
            </a:r>
            <a:r>
              <a:rPr lang="uk-UA" b="1" dirty="0">
                <a:solidFill>
                  <a:srgbClr val="920000"/>
                </a:solidFill>
                <a:ea typeface="Calibri"/>
                <a:cs typeface="Times New Roman"/>
              </a:rPr>
              <a:t>бібліотеки університету як чинник формування комунікаційної моделі діяльності</a:t>
            </a:r>
            <a:r>
              <a:rPr lang="uk-UA" dirty="0">
                <a:ea typeface="Calibri"/>
                <a:cs typeface="Times New Roman"/>
              </a:rPr>
              <a:t>» </a:t>
            </a:r>
            <a:r>
              <a:rPr lang="uk-UA" dirty="0" smtClean="0">
                <a:ea typeface="Calibri"/>
                <a:cs typeface="Times New Roman"/>
              </a:rPr>
              <a:t>(реєстр. </a:t>
            </a:r>
            <a:r>
              <a:rPr lang="uk-UA" dirty="0">
                <a:ea typeface="Calibri"/>
                <a:cs typeface="Times New Roman"/>
              </a:rPr>
              <a:t>в</a:t>
            </a:r>
            <a:r>
              <a:rPr lang="uk-UA" dirty="0" smtClean="0">
                <a:ea typeface="Calibri"/>
                <a:cs typeface="Times New Roman"/>
              </a:rPr>
              <a:t> </a:t>
            </a:r>
            <a:r>
              <a:rPr lang="uk-UA" dirty="0" err="1" smtClean="0">
                <a:ea typeface="Calibri"/>
                <a:cs typeface="Times New Roman"/>
              </a:rPr>
              <a:t>УкрІНТЕІ</a:t>
            </a:r>
            <a:r>
              <a:rPr lang="uk-UA" dirty="0">
                <a:ea typeface="Calibri"/>
                <a:cs typeface="Times New Roman"/>
              </a:rPr>
              <a:t> </a:t>
            </a:r>
            <a:r>
              <a:rPr lang="uk-UA" dirty="0" smtClean="0">
                <a:ea typeface="Calibri"/>
                <a:cs typeface="Times New Roman"/>
              </a:rPr>
              <a:t>за № </a:t>
            </a:r>
            <a:r>
              <a:rPr lang="uk-UA" dirty="0">
                <a:ea typeface="Calibri"/>
                <a:cs typeface="Times New Roman"/>
              </a:rPr>
              <a:t>ДР 0110</a:t>
            </a:r>
            <a:r>
              <a:rPr lang="en-US" dirty="0" smtClean="0">
                <a:ea typeface="Calibri"/>
                <a:cs typeface="Times New Roman"/>
              </a:rPr>
              <a:t>U007508</a:t>
            </a:r>
            <a:r>
              <a:rPr lang="uk-UA" dirty="0" smtClean="0">
                <a:ea typeface="Calibri"/>
                <a:cs typeface="Times New Roman"/>
              </a:rPr>
              <a:t>).</a:t>
            </a:r>
            <a:endParaRPr lang="ru-RU" dirty="0"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dirty="0">
                <a:ea typeface="Calibri"/>
                <a:cs typeface="Times New Roman"/>
              </a:rPr>
              <a:t>Одним із важливих досягнень даного дослідження стало розуміння: </a:t>
            </a:r>
            <a:r>
              <a:rPr lang="uk-UA" b="1" dirty="0">
                <a:ea typeface="Calibri"/>
                <a:cs typeface="Times New Roman"/>
              </a:rPr>
              <a:t>1) механізмів спілкування та розвитку наукового середовища; 2) необхідності змін у розташуванні так званих «клієнтських рядів</a:t>
            </a:r>
            <a:r>
              <a:rPr lang="uk-UA" b="1" dirty="0" smtClean="0">
                <a:ea typeface="Calibri"/>
                <a:cs typeface="Times New Roman"/>
              </a:rPr>
              <a:t>» </a:t>
            </a:r>
            <a:endParaRPr lang="ru-RU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184613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>
                <a:solidFill>
                  <a:srgbClr val="920000"/>
                </a:solidFill>
                <a:ea typeface="Calibri"/>
                <a:cs typeface="Times New Roman"/>
              </a:rPr>
              <a:t>НАУКОВО-ДОСЛІДНА РОБОТА </a:t>
            </a:r>
            <a:br>
              <a:rPr lang="uk-UA" sz="3600" b="1" dirty="0">
                <a:solidFill>
                  <a:srgbClr val="920000"/>
                </a:solidFill>
                <a:ea typeface="Calibri"/>
                <a:cs typeface="Times New Roman"/>
              </a:rPr>
            </a:br>
            <a:r>
              <a:rPr lang="uk-UA" sz="3600" b="1" dirty="0">
                <a:solidFill>
                  <a:srgbClr val="920000"/>
                </a:solidFill>
                <a:ea typeface="Calibri"/>
                <a:cs typeface="Times New Roman"/>
              </a:rPr>
              <a:t>БІБЛІОТЕКИ </a:t>
            </a:r>
            <a:r>
              <a:rPr lang="uk-UA" sz="3600" b="1" dirty="0" smtClean="0">
                <a:solidFill>
                  <a:srgbClr val="920000"/>
                </a:solidFill>
                <a:ea typeface="Calibri"/>
                <a:cs typeface="Times New Roman"/>
              </a:rPr>
              <a:t>ДНУЗТ </a:t>
            </a:r>
            <a:r>
              <a:rPr lang="uk-UA" sz="3600" dirty="0" smtClean="0">
                <a:ea typeface="Calibri"/>
                <a:cs typeface="Times New Roman"/>
              </a:rPr>
              <a:t>(продовження)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8964488" cy="504056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- 2013-2015 </a:t>
            </a:r>
            <a:r>
              <a:rPr lang="ru-RU" dirty="0" err="1"/>
              <a:t>рр</a:t>
            </a:r>
            <a:r>
              <a:rPr lang="ru-RU" dirty="0"/>
              <a:t>. тема </a:t>
            </a:r>
            <a:r>
              <a:rPr lang="ru-RU" dirty="0" err="1"/>
              <a:t>ндр</a:t>
            </a:r>
            <a:r>
              <a:rPr lang="ru-RU" dirty="0"/>
              <a:t>  —</a:t>
            </a:r>
            <a:r>
              <a:rPr lang="ru-RU" b="1" dirty="0"/>
              <a:t> «</a:t>
            </a:r>
            <a:r>
              <a:rPr lang="ru-RU" b="1" dirty="0" err="1">
                <a:solidFill>
                  <a:srgbClr val="920000"/>
                </a:solidFill>
              </a:rPr>
              <a:t>Університетська</a:t>
            </a:r>
            <a:r>
              <a:rPr lang="ru-RU" b="1" dirty="0">
                <a:solidFill>
                  <a:srgbClr val="920000"/>
                </a:solidFill>
              </a:rPr>
              <a:t> </a:t>
            </a:r>
            <a:r>
              <a:rPr lang="ru-RU" b="1" dirty="0" err="1">
                <a:solidFill>
                  <a:srgbClr val="920000"/>
                </a:solidFill>
              </a:rPr>
              <a:t>бібліотека</a:t>
            </a:r>
            <a:r>
              <a:rPr lang="ru-RU" b="1" dirty="0">
                <a:solidFill>
                  <a:srgbClr val="920000"/>
                </a:solidFill>
              </a:rPr>
              <a:t> </a:t>
            </a:r>
            <a:r>
              <a:rPr lang="ru-RU" b="1" dirty="0" smtClean="0">
                <a:solidFill>
                  <a:srgbClr val="920000"/>
                </a:solidFill>
              </a:rPr>
              <a:t> та </a:t>
            </a:r>
            <a:r>
              <a:rPr lang="ru-RU" b="1" dirty="0" err="1">
                <a:solidFill>
                  <a:srgbClr val="920000"/>
                </a:solidFill>
              </a:rPr>
              <a:t>трансформація</a:t>
            </a:r>
            <a:r>
              <a:rPr lang="ru-RU" b="1" dirty="0">
                <a:solidFill>
                  <a:srgbClr val="920000"/>
                </a:solidFill>
              </a:rPr>
              <a:t> </a:t>
            </a:r>
            <a:r>
              <a:rPr lang="ru-RU" b="1" dirty="0" err="1">
                <a:solidFill>
                  <a:srgbClr val="920000"/>
                </a:solidFill>
              </a:rPr>
              <a:t>системи</a:t>
            </a:r>
            <a:r>
              <a:rPr lang="ru-RU" b="1" dirty="0">
                <a:solidFill>
                  <a:srgbClr val="920000"/>
                </a:solidFill>
              </a:rPr>
              <a:t> </a:t>
            </a:r>
            <a:r>
              <a:rPr lang="ru-RU" b="1" dirty="0" err="1">
                <a:solidFill>
                  <a:srgbClr val="920000"/>
                </a:solidFill>
              </a:rPr>
              <a:t>наукових</a:t>
            </a:r>
            <a:r>
              <a:rPr lang="ru-RU" b="1" dirty="0">
                <a:solidFill>
                  <a:srgbClr val="920000"/>
                </a:solidFill>
              </a:rPr>
              <a:t> </a:t>
            </a:r>
            <a:r>
              <a:rPr lang="ru-RU" b="1" dirty="0" err="1">
                <a:solidFill>
                  <a:srgbClr val="920000"/>
                </a:solidFill>
              </a:rPr>
              <a:t>комунікацій</a:t>
            </a:r>
            <a:r>
              <a:rPr lang="ru-RU" b="1" dirty="0"/>
              <a:t>» </a:t>
            </a:r>
            <a:r>
              <a:rPr lang="ru-RU" dirty="0"/>
              <a:t>(</a:t>
            </a:r>
            <a:r>
              <a:rPr lang="ru-RU" dirty="0" err="1"/>
              <a:t>реєстрація</a:t>
            </a:r>
            <a:r>
              <a:rPr lang="ru-RU" dirty="0"/>
              <a:t> в </a:t>
            </a:r>
            <a:r>
              <a:rPr lang="ru-RU" dirty="0" err="1"/>
              <a:t>УкрІНТЕІ</a:t>
            </a:r>
            <a:r>
              <a:rPr lang="ru-RU" dirty="0"/>
              <a:t> за № ДР 0114</a:t>
            </a:r>
            <a:r>
              <a:rPr lang="en-US" dirty="0"/>
              <a:t>U002412</a:t>
            </a:r>
            <a:r>
              <a:rPr lang="en-US" dirty="0" smtClean="0"/>
              <a:t>).</a:t>
            </a:r>
            <a:endParaRPr lang="uk-UA" dirty="0" smtClean="0"/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 err="1" smtClean="0"/>
              <a:t>Працюючи</a:t>
            </a:r>
            <a:r>
              <a:rPr lang="ru-RU" dirty="0" smtClean="0"/>
              <a:t> </a:t>
            </a:r>
            <a:r>
              <a:rPr lang="ru-RU" dirty="0"/>
              <a:t>як </a:t>
            </a:r>
            <a:r>
              <a:rPr lang="ru-RU" dirty="0" err="1"/>
              <a:t>творчий</a:t>
            </a:r>
            <a:r>
              <a:rPr lang="ru-RU" dirty="0"/>
              <a:t> </a:t>
            </a:r>
            <a:r>
              <a:rPr lang="ru-RU" dirty="0" err="1"/>
              <a:t>колектив</a:t>
            </a:r>
            <a:r>
              <a:rPr lang="ru-RU" dirty="0"/>
              <a:t> </a:t>
            </a:r>
            <a:r>
              <a:rPr lang="ru-RU" dirty="0" err="1" smtClean="0"/>
              <a:t>експеримен-тальної</a:t>
            </a:r>
            <a:r>
              <a:rPr lang="ru-RU" dirty="0" smtClean="0"/>
              <a:t> </a:t>
            </a:r>
            <a:r>
              <a:rPr lang="ru-RU" dirty="0" err="1"/>
              <a:t>лабораторії</a:t>
            </a:r>
            <a:r>
              <a:rPr lang="ru-RU" dirty="0"/>
              <a:t> в </a:t>
            </a:r>
            <a:r>
              <a:rPr lang="ru-RU" dirty="0" err="1"/>
              <a:t>галузі</a:t>
            </a:r>
            <a:r>
              <a:rPr lang="ru-RU" dirty="0"/>
              <a:t> </a:t>
            </a:r>
            <a:r>
              <a:rPr lang="ru-RU" dirty="0" err="1" smtClean="0"/>
              <a:t>бібліотечно-інформа-ційних</a:t>
            </a:r>
            <a:r>
              <a:rPr lang="ru-RU" dirty="0" smtClean="0"/>
              <a:t> </a:t>
            </a:r>
            <a:r>
              <a:rPr lang="ru-RU" dirty="0" err="1"/>
              <a:t>комунікацій</a:t>
            </a:r>
            <a:r>
              <a:rPr lang="ru-RU" dirty="0"/>
              <a:t>, </a:t>
            </a:r>
            <a:r>
              <a:rPr lang="ru-RU" dirty="0" err="1"/>
              <a:t>бібліотекарі</a:t>
            </a:r>
            <a:r>
              <a:rPr lang="ru-RU" dirty="0"/>
              <a:t> </a:t>
            </a:r>
            <a:r>
              <a:rPr lang="ru-RU" b="1" dirty="0" err="1" smtClean="0"/>
              <a:t>створювали</a:t>
            </a:r>
            <a:r>
              <a:rPr lang="ru-RU" b="1" dirty="0" smtClean="0"/>
              <a:t> </a:t>
            </a:r>
            <a:r>
              <a:rPr lang="ru-RU" b="1" dirty="0" err="1"/>
              <a:t>моделі</a:t>
            </a:r>
            <a:r>
              <a:rPr lang="ru-RU" b="1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для </a:t>
            </a:r>
            <a:r>
              <a:rPr lang="ru-RU" dirty="0" err="1"/>
              <a:t>науковців</a:t>
            </a:r>
            <a:r>
              <a:rPr lang="ru-RU" dirty="0"/>
              <a:t>, </a:t>
            </a:r>
            <a:r>
              <a:rPr lang="ru-RU" b="1" dirty="0" smtClean="0"/>
              <a:t>проводили </a:t>
            </a:r>
            <a:r>
              <a:rPr lang="ru-RU" b="1" dirty="0" err="1"/>
              <a:t>експерименти</a:t>
            </a:r>
            <a:r>
              <a:rPr lang="ru-RU" b="1" dirty="0"/>
              <a:t> </a:t>
            </a:r>
            <a:r>
              <a:rPr lang="ru-RU" dirty="0"/>
              <a:t>на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життєздатність</a:t>
            </a:r>
            <a:r>
              <a:rPr lang="ru-RU" dirty="0"/>
              <a:t>, </a:t>
            </a:r>
            <a:r>
              <a:rPr lang="ru-RU" b="1" dirty="0" err="1" smtClean="0"/>
              <a:t>втілювали</a:t>
            </a:r>
            <a:r>
              <a:rPr lang="ru-RU" b="1" dirty="0" smtClean="0"/>
              <a:t> </a:t>
            </a:r>
            <a:r>
              <a:rPr lang="ru-RU" b="1" dirty="0"/>
              <a:t>в практику </a:t>
            </a:r>
            <a:r>
              <a:rPr lang="ru-RU" dirty="0"/>
              <a:t>та </a:t>
            </a:r>
            <a:r>
              <a:rPr lang="ru-RU" dirty="0" err="1"/>
              <a:t>займались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b="1" dirty="0" err="1"/>
              <a:t>удосконаленням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21835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920000"/>
                </a:solidFill>
              </a:rPr>
              <a:t>НОМЕНКЛАТУРА ІННОВАЦІЙНИХ </a:t>
            </a:r>
            <a:r>
              <a:rPr lang="ru-RU" sz="3600" b="1" dirty="0" smtClean="0">
                <a:solidFill>
                  <a:srgbClr val="920000"/>
                </a:solidFill>
              </a:rPr>
              <a:t>СЕРВІСІВ БІБЛІОТЕКИ </a:t>
            </a:r>
            <a:r>
              <a:rPr lang="ru-RU" sz="3600" b="1" dirty="0">
                <a:solidFill>
                  <a:srgbClr val="920000"/>
                </a:solidFill>
              </a:rPr>
              <a:t>ДНУЗТ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2565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І. </a:t>
            </a:r>
            <a:r>
              <a:rPr lang="ru-RU" b="1" dirty="0" err="1"/>
              <a:t>Сервіси</a:t>
            </a:r>
            <a:r>
              <a:rPr lang="ru-RU" b="1" dirty="0"/>
              <a:t> з </a:t>
            </a:r>
            <a:r>
              <a:rPr lang="ru-RU" b="1" dirty="0" err="1"/>
              <a:t>підтримки</a:t>
            </a:r>
            <a:r>
              <a:rPr lang="ru-RU" b="1" dirty="0"/>
              <a:t> </a:t>
            </a:r>
            <a:r>
              <a:rPr lang="ru-RU" b="1" dirty="0" err="1"/>
              <a:t>науковців</a:t>
            </a:r>
            <a:r>
              <a:rPr lang="ru-RU" b="1" dirty="0"/>
              <a:t> і </a:t>
            </a:r>
            <a:r>
              <a:rPr lang="ru-RU" b="1" dirty="0" err="1"/>
              <a:t>наукових</a:t>
            </a:r>
            <a:r>
              <a:rPr lang="ru-RU" b="1" dirty="0"/>
              <a:t> </a:t>
            </a:r>
            <a:r>
              <a:rPr lang="ru-RU" b="1" dirty="0" err="1"/>
              <a:t>публікацій</a:t>
            </a:r>
            <a:r>
              <a:rPr lang="ru-RU" b="1" dirty="0"/>
              <a:t>: </a:t>
            </a:r>
            <a:endParaRPr lang="ru-RU" b="1" dirty="0" smtClean="0"/>
          </a:p>
          <a:p>
            <a:pPr>
              <a:buFontTx/>
              <a:buChar char="-"/>
            </a:pPr>
            <a:r>
              <a:rPr lang="uk-UA" b="1" dirty="0" smtClean="0"/>
              <a:t>Розвиток репозитарію </a:t>
            </a:r>
            <a:r>
              <a:rPr lang="en-US" b="1" dirty="0" err="1"/>
              <a:t>eaDNURT</a:t>
            </a:r>
            <a:r>
              <a:rPr lang="en-US" b="1" dirty="0"/>
              <a:t> </a:t>
            </a:r>
            <a:r>
              <a:rPr lang="en-US" dirty="0"/>
              <a:t>– http://eadnurt.diit.edu.ua; </a:t>
            </a:r>
            <a:endParaRPr lang="uk-UA" dirty="0" smtClean="0"/>
          </a:p>
          <a:p>
            <a:pPr>
              <a:buFontTx/>
              <a:buChar char="-"/>
            </a:pPr>
            <a:r>
              <a:rPr lang="ru-RU" b="1" dirty="0" err="1"/>
              <a:t>Співвидання</a:t>
            </a:r>
            <a:r>
              <a:rPr lang="ru-RU" b="1" dirty="0"/>
              <a:t> </a:t>
            </a:r>
            <a:r>
              <a:rPr lang="ru-RU" b="1" dirty="0" smtClean="0"/>
              <a:t>е-</a:t>
            </a:r>
            <a:r>
              <a:rPr lang="ru-RU" b="1" dirty="0" err="1" smtClean="0"/>
              <a:t>журналів</a:t>
            </a:r>
            <a:r>
              <a:rPr lang="ru-RU" b="1" dirty="0"/>
              <a:t>: </a:t>
            </a:r>
            <a:r>
              <a:rPr lang="ru-RU" dirty="0"/>
              <a:t>«Наука та </a:t>
            </a:r>
            <a:r>
              <a:rPr lang="ru-RU" dirty="0" err="1"/>
              <a:t>прогрес</a:t>
            </a:r>
            <a:r>
              <a:rPr lang="ru-RU" dirty="0"/>
              <a:t> транспорту»  </a:t>
            </a:r>
            <a:r>
              <a:rPr lang="ru-RU" dirty="0" smtClean="0"/>
              <a:t> і  </a:t>
            </a:r>
            <a:r>
              <a:rPr lang="ru-RU" dirty="0"/>
              <a:t>«</a:t>
            </a:r>
            <a:r>
              <a:rPr lang="ru-RU" dirty="0" err="1"/>
              <a:t>Антропологічні</a:t>
            </a:r>
            <a:r>
              <a:rPr lang="ru-RU" dirty="0"/>
              <a:t> </a:t>
            </a:r>
            <a:r>
              <a:rPr lang="ru-RU" dirty="0" err="1"/>
              <a:t>виміри</a:t>
            </a:r>
            <a:r>
              <a:rPr lang="ru-RU" dirty="0"/>
              <a:t> </a:t>
            </a:r>
            <a:r>
              <a:rPr lang="ru-RU" dirty="0" err="1"/>
              <a:t>філософських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» 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b="1" dirty="0" err="1"/>
              <a:t>Створення</a:t>
            </a:r>
            <a:r>
              <a:rPr lang="ru-RU" b="1" dirty="0"/>
              <a:t>, </a:t>
            </a:r>
            <a:r>
              <a:rPr lang="ru-RU" b="1" dirty="0" err="1"/>
              <a:t>підтримка</a:t>
            </a:r>
            <a:r>
              <a:rPr lang="ru-RU" b="1" dirty="0"/>
              <a:t> </a:t>
            </a:r>
            <a:r>
              <a:rPr lang="ru-RU" b="1" dirty="0" smtClean="0"/>
              <a:t> 2-х  </a:t>
            </a:r>
            <a:r>
              <a:rPr lang="ru-RU" b="1" dirty="0" err="1" smtClean="0"/>
              <a:t>сайтів</a:t>
            </a:r>
            <a:r>
              <a:rPr lang="ru-RU" b="1" dirty="0" smtClean="0"/>
              <a:t> </a:t>
            </a:r>
            <a:r>
              <a:rPr lang="ru-RU" dirty="0" err="1"/>
              <a:t>міжнародних</a:t>
            </a:r>
            <a:r>
              <a:rPr lang="ru-RU" dirty="0"/>
              <a:t> </a:t>
            </a:r>
            <a:r>
              <a:rPr lang="ru-RU" b="1" dirty="0" err="1" smtClean="0"/>
              <a:t>конференцій</a:t>
            </a:r>
            <a:r>
              <a:rPr lang="ru-RU" b="1" dirty="0" smtClean="0"/>
              <a:t> </a:t>
            </a:r>
            <a:r>
              <a:rPr lang="ru-RU" dirty="0"/>
              <a:t>– «</a:t>
            </a:r>
            <a:r>
              <a:rPr lang="ru-RU" b="1" dirty="0" err="1">
                <a:solidFill>
                  <a:srgbClr val="920000"/>
                </a:solidFill>
              </a:rPr>
              <a:t>Бібліотека</a:t>
            </a:r>
            <a:r>
              <a:rPr lang="ru-RU" b="1" dirty="0">
                <a:solidFill>
                  <a:srgbClr val="920000"/>
                </a:solidFill>
              </a:rPr>
              <a:t> </a:t>
            </a:r>
            <a:r>
              <a:rPr lang="ru-RU" b="1" dirty="0" err="1">
                <a:solidFill>
                  <a:srgbClr val="920000"/>
                </a:solidFill>
              </a:rPr>
              <a:t>університету</a:t>
            </a:r>
            <a:r>
              <a:rPr lang="ru-RU" b="1" dirty="0">
                <a:solidFill>
                  <a:srgbClr val="920000"/>
                </a:solidFill>
              </a:rPr>
              <a:t> на новому </a:t>
            </a:r>
            <a:r>
              <a:rPr lang="ru-RU" b="1" dirty="0" err="1">
                <a:solidFill>
                  <a:srgbClr val="920000"/>
                </a:solidFill>
              </a:rPr>
              <a:t>етапі</a:t>
            </a:r>
            <a:r>
              <a:rPr lang="ru-RU" b="1" dirty="0">
                <a:solidFill>
                  <a:srgbClr val="920000"/>
                </a:solidFill>
              </a:rPr>
              <a:t> </a:t>
            </a:r>
            <a:r>
              <a:rPr lang="ru-RU" b="1" dirty="0" err="1">
                <a:solidFill>
                  <a:srgbClr val="920000"/>
                </a:solidFill>
              </a:rPr>
              <a:t>розвитку</a:t>
            </a:r>
            <a:r>
              <a:rPr lang="ru-RU" b="1" dirty="0">
                <a:solidFill>
                  <a:srgbClr val="920000"/>
                </a:solidFill>
              </a:rPr>
              <a:t> </a:t>
            </a:r>
            <a:r>
              <a:rPr lang="ru-RU" b="1" dirty="0" err="1">
                <a:solidFill>
                  <a:srgbClr val="920000"/>
                </a:solidFill>
              </a:rPr>
              <a:t>соціальних</a:t>
            </a:r>
            <a:r>
              <a:rPr lang="ru-RU" b="1" dirty="0">
                <a:solidFill>
                  <a:srgbClr val="920000"/>
                </a:solidFill>
              </a:rPr>
              <a:t> </a:t>
            </a:r>
            <a:r>
              <a:rPr lang="ru-RU" b="1" dirty="0" err="1">
                <a:solidFill>
                  <a:srgbClr val="920000"/>
                </a:solidFill>
              </a:rPr>
              <a:t>комунікацій</a:t>
            </a:r>
            <a:r>
              <a:rPr lang="ru-RU" b="1" dirty="0">
                <a:solidFill>
                  <a:srgbClr val="920000"/>
                </a:solidFill>
              </a:rPr>
              <a:t>»</a:t>
            </a:r>
            <a:r>
              <a:rPr lang="ru-RU" dirty="0"/>
              <a:t> </a:t>
            </a:r>
            <a:r>
              <a:rPr lang="ru-RU" dirty="0" smtClean="0"/>
              <a:t> та «</a:t>
            </a:r>
            <a:r>
              <a:rPr lang="ru-RU" dirty="0" err="1" smtClean="0"/>
              <a:t>Антропологічні</a:t>
            </a:r>
            <a:r>
              <a:rPr lang="ru-RU" dirty="0" smtClean="0"/>
              <a:t> </a:t>
            </a:r>
            <a:r>
              <a:rPr lang="ru-RU" dirty="0" err="1" smtClean="0"/>
              <a:t>виміри</a:t>
            </a:r>
            <a:r>
              <a:rPr lang="ru-RU" dirty="0" smtClean="0"/>
              <a:t> </a:t>
            </a:r>
            <a:r>
              <a:rPr lang="ru-RU" dirty="0" err="1" smtClean="0"/>
              <a:t>ф.д</a:t>
            </a:r>
            <a:r>
              <a:rPr lang="ru-RU" dirty="0" smtClean="0"/>
              <a:t>.»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2856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Autofit/>
          </a:bodyPr>
          <a:lstStyle/>
          <a:p>
            <a:r>
              <a:rPr lang="ru-RU" sz="3400" b="1" dirty="0">
                <a:solidFill>
                  <a:srgbClr val="920000"/>
                </a:solidFill>
              </a:rPr>
              <a:t>НОМЕНКЛАТУРА ІННОВАЦІЙНИХ СЕРВІСІВ БІБЛІОТЕКИ </a:t>
            </a:r>
            <a:r>
              <a:rPr lang="ru-RU" sz="3400" b="1" dirty="0" smtClean="0">
                <a:solidFill>
                  <a:srgbClr val="920000"/>
                </a:solidFill>
              </a:rPr>
              <a:t>ДНУЗТ </a:t>
            </a:r>
            <a:r>
              <a:rPr lang="ru-RU" sz="3400" dirty="0" smtClean="0"/>
              <a:t>(</a:t>
            </a:r>
            <a:r>
              <a:rPr lang="ru-RU" sz="3400" dirty="0" err="1" smtClean="0"/>
              <a:t>продовження</a:t>
            </a:r>
            <a:r>
              <a:rPr lang="ru-RU" sz="3400" dirty="0" smtClean="0"/>
              <a:t>)</a:t>
            </a:r>
            <a:endParaRPr lang="ru-RU" sz="3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- </a:t>
            </a:r>
            <a:r>
              <a:rPr lang="ru-RU" b="1" dirty="0" err="1" smtClean="0"/>
              <a:t>Інтеграція</a:t>
            </a:r>
            <a:r>
              <a:rPr lang="ru-RU" b="1" dirty="0" smtClean="0"/>
              <a:t> </a:t>
            </a:r>
            <a:r>
              <a:rPr lang="ru-RU" b="1" dirty="0" err="1"/>
              <a:t>результатів</a:t>
            </a:r>
            <a:r>
              <a:rPr lang="ru-RU" b="1" dirty="0"/>
              <a:t> </a:t>
            </a:r>
            <a:r>
              <a:rPr lang="ru-RU" dirty="0" err="1"/>
              <a:t>наукових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у </a:t>
            </a:r>
            <a:r>
              <a:rPr lang="ru-RU" dirty="0" err="1"/>
              <a:t>світові</a:t>
            </a:r>
            <a:r>
              <a:rPr lang="ru-RU" dirty="0"/>
              <a:t> БД </a:t>
            </a:r>
            <a:r>
              <a:rPr lang="ru-RU" dirty="0" err="1"/>
              <a:t>наукової</a:t>
            </a:r>
            <a:r>
              <a:rPr lang="ru-RU" dirty="0"/>
              <a:t> </a:t>
            </a:r>
            <a:r>
              <a:rPr lang="ru-RU" dirty="0" err="1" smtClean="0"/>
              <a:t>інформації</a:t>
            </a:r>
            <a:r>
              <a:rPr lang="uk-UA" dirty="0" smtClean="0"/>
              <a:t>;</a:t>
            </a:r>
          </a:p>
          <a:p>
            <a:pPr marL="0" indent="0">
              <a:buNone/>
            </a:pPr>
            <a:r>
              <a:rPr lang="ru-RU" b="1" dirty="0" smtClean="0"/>
              <a:t>- </a:t>
            </a:r>
            <a:r>
              <a:rPr lang="ru-RU" b="1" dirty="0" err="1" smtClean="0"/>
              <a:t>Сприяння</a:t>
            </a:r>
            <a:r>
              <a:rPr lang="ru-RU" b="1" dirty="0" smtClean="0"/>
              <a:t> </a:t>
            </a:r>
            <a:r>
              <a:rPr lang="ru-RU" b="1" dirty="0" err="1"/>
              <a:t>формуванню</a:t>
            </a:r>
            <a:r>
              <a:rPr lang="ru-RU" b="1" dirty="0"/>
              <a:t> бренду </a:t>
            </a:r>
            <a:r>
              <a:rPr lang="ru-RU" dirty="0" err="1"/>
              <a:t>вченого</a:t>
            </a:r>
            <a:r>
              <a:rPr lang="ru-RU" dirty="0"/>
              <a:t> 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b="1" dirty="0" smtClean="0"/>
              <a:t>-</a:t>
            </a:r>
            <a:r>
              <a:rPr lang="ru-RU" dirty="0" smtClean="0"/>
              <a:t>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підтримка</a:t>
            </a:r>
            <a:r>
              <a:rPr lang="ru-RU" dirty="0"/>
              <a:t> </a:t>
            </a:r>
            <a:r>
              <a:rPr lang="ru-RU" dirty="0" err="1"/>
              <a:t>інтерактивної</a:t>
            </a:r>
            <a:r>
              <a:rPr lang="ru-RU" dirty="0"/>
              <a:t> БД </a:t>
            </a:r>
            <a:r>
              <a:rPr lang="ru-RU" b="1" dirty="0"/>
              <a:t>«</a:t>
            </a:r>
            <a:r>
              <a:rPr lang="ru-RU" b="1" dirty="0" err="1"/>
              <a:t>Публікаційний</a:t>
            </a:r>
            <a:r>
              <a:rPr lang="ru-RU" b="1" dirty="0"/>
              <a:t> </a:t>
            </a:r>
            <a:r>
              <a:rPr lang="ru-RU" b="1" dirty="0" err="1"/>
              <a:t>профіль</a:t>
            </a:r>
            <a:r>
              <a:rPr lang="ru-RU" b="1" dirty="0"/>
              <a:t> </a:t>
            </a:r>
            <a:r>
              <a:rPr lang="ru-RU" b="1" dirty="0" err="1"/>
              <a:t>університетської</a:t>
            </a:r>
            <a:r>
              <a:rPr lang="ru-RU" b="1" dirty="0"/>
              <a:t> науки» 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-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оновлення</a:t>
            </a:r>
            <a:r>
              <a:rPr lang="ru-RU" dirty="0"/>
              <a:t> </a:t>
            </a:r>
            <a:r>
              <a:rPr lang="ru-RU" b="1" dirty="0" err="1" smtClean="0"/>
              <a:t>тримовного</a:t>
            </a:r>
            <a:r>
              <a:rPr lang="ru-RU" b="1" dirty="0" smtClean="0"/>
              <a:t> "Онлайн-словника </a:t>
            </a:r>
            <a:r>
              <a:rPr lang="ru-RU" b="1" dirty="0" err="1"/>
              <a:t>ключових</a:t>
            </a:r>
            <a:r>
              <a:rPr lang="ru-RU" b="1" dirty="0"/>
              <a:t> </a:t>
            </a:r>
            <a:r>
              <a:rPr lang="ru-RU" b="1" dirty="0" err="1"/>
              <a:t>слів</a:t>
            </a:r>
            <a:r>
              <a:rPr lang="ru-RU" b="1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наук за </a:t>
            </a:r>
            <a:r>
              <a:rPr lang="ru-RU" dirty="0" err="1"/>
              <a:t>відомостями</a:t>
            </a:r>
            <a:r>
              <a:rPr lang="ru-RU" dirty="0"/>
              <a:t> </a:t>
            </a:r>
            <a:r>
              <a:rPr lang="ru-RU" dirty="0" err="1"/>
              <a:t>міжнародних</a:t>
            </a:r>
            <a:r>
              <a:rPr lang="ru-RU" dirty="0"/>
              <a:t> баз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науково-технічної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" </a:t>
            </a:r>
          </a:p>
        </p:txBody>
      </p:sp>
    </p:spTree>
    <p:extLst>
      <p:ext uri="{BB962C8B-B14F-4D97-AF65-F5344CB8AC3E}">
        <p14:creationId xmlns:p14="http://schemas.microsoft.com/office/powerpoint/2010/main" val="28595579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>
            <a:noAutofit/>
          </a:bodyPr>
          <a:lstStyle/>
          <a:p>
            <a:r>
              <a:rPr lang="ru-RU" sz="3400" b="1" dirty="0">
                <a:solidFill>
                  <a:srgbClr val="920000"/>
                </a:solidFill>
              </a:rPr>
              <a:t>НОМЕНКЛАТУРА ІННОВАЦІЙНИХ СЕРВІСІВ БІБЛІОТЕКИ ДНУЗТ </a:t>
            </a:r>
            <a:r>
              <a:rPr lang="ru-RU" sz="3400" dirty="0"/>
              <a:t>(</a:t>
            </a:r>
            <a:r>
              <a:rPr lang="ru-RU" sz="3400" dirty="0" err="1"/>
              <a:t>продовження</a:t>
            </a:r>
            <a:r>
              <a:rPr lang="ru-RU" sz="3400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328592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ІІ. </a:t>
            </a:r>
            <a:r>
              <a:rPr lang="ru-RU" b="1" dirty="0" err="1"/>
              <a:t>Розширення</a:t>
            </a:r>
            <a:r>
              <a:rPr lang="ru-RU" b="1" dirty="0"/>
              <a:t> </a:t>
            </a:r>
            <a:r>
              <a:rPr lang="ru-RU" b="1" dirty="0" err="1"/>
              <a:t>інформаційно-аналітичної</a:t>
            </a:r>
            <a:r>
              <a:rPr lang="ru-RU" b="1" dirty="0"/>
              <a:t> </a:t>
            </a:r>
            <a:r>
              <a:rPr lang="ru-RU" b="1" dirty="0" err="1"/>
              <a:t>діяльності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uk-UA" dirty="0" smtClean="0"/>
              <a:t>- </a:t>
            </a:r>
            <a:r>
              <a:rPr lang="ru-RU" b="1" dirty="0" err="1"/>
              <a:t>Моніторинг</a:t>
            </a:r>
            <a:r>
              <a:rPr lang="ru-RU" b="1" dirty="0"/>
              <a:t> та </a:t>
            </a:r>
            <a:r>
              <a:rPr lang="ru-RU" b="1" dirty="0" err="1"/>
              <a:t>аналіз</a:t>
            </a:r>
            <a:r>
              <a:rPr lang="ru-RU" b="1" dirty="0"/>
              <a:t> </a:t>
            </a:r>
            <a:r>
              <a:rPr lang="ru-RU" b="1" dirty="0" smtClean="0"/>
              <a:t> </a:t>
            </a:r>
            <a:r>
              <a:rPr lang="ru-RU" dirty="0" err="1" smtClean="0"/>
              <a:t>світового</a:t>
            </a:r>
            <a:r>
              <a:rPr lang="ru-RU" dirty="0" smtClean="0"/>
              <a:t> </a:t>
            </a:r>
            <a:r>
              <a:rPr lang="ru-RU" dirty="0" err="1"/>
              <a:t>наукового</a:t>
            </a:r>
            <a:r>
              <a:rPr lang="ru-RU" dirty="0"/>
              <a:t> </a:t>
            </a:r>
            <a:r>
              <a:rPr lang="ru-RU" dirty="0" err="1"/>
              <a:t>інфопростору</a:t>
            </a:r>
            <a:r>
              <a:rPr lang="ru-RU" dirty="0"/>
              <a:t> , </a:t>
            </a:r>
            <a:r>
              <a:rPr lang="ru-RU" b="1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і </a:t>
            </a:r>
            <a:r>
              <a:rPr lang="ru-RU" dirty="0" err="1" smtClean="0"/>
              <a:t>видимості</a:t>
            </a:r>
            <a:r>
              <a:rPr lang="ru-RU" dirty="0" smtClean="0"/>
              <a:t>, </a:t>
            </a:r>
            <a:r>
              <a:rPr lang="ru-RU" b="1" dirty="0" err="1" smtClean="0"/>
              <a:t>проведення</a:t>
            </a:r>
            <a:r>
              <a:rPr lang="ru-RU" b="1" dirty="0" smtClean="0"/>
              <a:t> </a:t>
            </a:r>
            <a:r>
              <a:rPr lang="ru-RU" dirty="0" err="1"/>
              <a:t>бібліо</a:t>
            </a:r>
            <a:r>
              <a:rPr lang="ru-RU" dirty="0"/>
              <a:t>- та </a:t>
            </a:r>
            <a:r>
              <a:rPr lang="ru-RU" dirty="0" err="1"/>
              <a:t>наукометричних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b="1" dirty="0"/>
              <a:t>-  </a:t>
            </a:r>
            <a:r>
              <a:rPr lang="ru-RU" b="1" dirty="0" err="1"/>
              <a:t>Створення</a:t>
            </a:r>
            <a:r>
              <a:rPr lang="ru-RU" b="1" dirty="0"/>
              <a:t> </a:t>
            </a:r>
            <a:r>
              <a:rPr lang="ru-RU" b="1" dirty="0" err="1"/>
              <a:t>інтерактивних</a:t>
            </a:r>
            <a:r>
              <a:rPr lang="ru-RU" b="1" dirty="0"/>
              <a:t> </a:t>
            </a:r>
            <a:r>
              <a:rPr lang="ru-RU" b="1" dirty="0" err="1"/>
              <a:t>тематично-орієнтованих</a:t>
            </a:r>
            <a:r>
              <a:rPr lang="ru-RU" b="1" dirty="0"/>
              <a:t> </a:t>
            </a:r>
            <a:r>
              <a:rPr lang="ru-RU" b="1" dirty="0" err="1"/>
              <a:t>списків</a:t>
            </a:r>
            <a:r>
              <a:rPr lang="ru-RU" b="1" dirty="0"/>
              <a:t> </a:t>
            </a:r>
            <a:r>
              <a:rPr lang="ru-RU" dirty="0"/>
              <a:t>:  а) </a:t>
            </a:r>
            <a:r>
              <a:rPr lang="ru-RU" dirty="0" err="1"/>
              <a:t>наукових</a:t>
            </a:r>
            <a:r>
              <a:rPr lang="ru-RU" dirty="0"/>
              <a:t> е-</a:t>
            </a:r>
            <a:r>
              <a:rPr lang="ru-RU" dirty="0" err="1"/>
              <a:t>журналів</a:t>
            </a:r>
            <a:r>
              <a:rPr lang="ru-RU" dirty="0"/>
              <a:t> </a:t>
            </a:r>
            <a:r>
              <a:rPr lang="ru-RU" dirty="0" err="1"/>
              <a:t>відкритого</a:t>
            </a:r>
            <a:r>
              <a:rPr lang="ru-RU" dirty="0"/>
              <a:t> доступу ; б</a:t>
            </a:r>
            <a:r>
              <a:rPr lang="ru-RU" dirty="0" smtClean="0"/>
              <a:t>) </a:t>
            </a:r>
            <a:r>
              <a:rPr lang="ru-RU" dirty="0" err="1" smtClean="0"/>
              <a:t>впливових</a:t>
            </a:r>
            <a:r>
              <a:rPr lang="ru-RU" dirty="0" smtClean="0"/>
              <a:t> </a:t>
            </a:r>
            <a:r>
              <a:rPr lang="ru-RU" dirty="0" err="1"/>
              <a:t>журналів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наукометричних</a:t>
            </a:r>
            <a:r>
              <a:rPr lang="ru-RU" dirty="0"/>
              <a:t> систем </a:t>
            </a:r>
            <a:r>
              <a:rPr lang="en-US" dirty="0"/>
              <a:t>Web of Science </a:t>
            </a:r>
            <a:r>
              <a:rPr lang="ru-RU" dirty="0"/>
              <a:t>та </a:t>
            </a:r>
            <a:r>
              <a:rPr lang="en-US" dirty="0" smtClean="0"/>
              <a:t>Scopus</a:t>
            </a:r>
            <a:r>
              <a:rPr lang="uk-UA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85949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rmAutofit/>
          </a:bodyPr>
          <a:lstStyle/>
          <a:p>
            <a:r>
              <a:rPr lang="ru-RU" sz="3400" b="1" dirty="0">
                <a:solidFill>
                  <a:srgbClr val="920000"/>
                </a:solidFill>
              </a:rPr>
              <a:t>НОМЕНКЛАТУРА ІННОВАЦІЙНИХ СЕРВІСІВ БІБЛІОТЕКИ ДНУЗТ </a:t>
            </a:r>
            <a:r>
              <a:rPr lang="ru-RU" sz="3400" dirty="0"/>
              <a:t>(</a:t>
            </a:r>
            <a:r>
              <a:rPr lang="ru-RU" sz="3400" dirty="0" err="1"/>
              <a:t>продовження</a:t>
            </a:r>
            <a:r>
              <a:rPr lang="ru-RU" sz="3400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945163" cy="5661248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b="1" dirty="0" err="1" smtClean="0"/>
              <a:t>Створення</a:t>
            </a:r>
            <a:r>
              <a:rPr lang="ru-RU" b="1" dirty="0" smtClean="0"/>
              <a:t> </a:t>
            </a:r>
            <a:r>
              <a:rPr lang="ru-RU" b="1" dirty="0" err="1"/>
              <a:t>профілів</a:t>
            </a:r>
            <a:r>
              <a:rPr lang="ru-RU" b="1" dirty="0"/>
              <a:t> </a:t>
            </a:r>
            <a:r>
              <a:rPr lang="en-US" dirty="0"/>
              <a:t>«Google Scholar» </a:t>
            </a:r>
            <a:r>
              <a:rPr lang="ru-RU" dirty="0"/>
              <a:t>та </a:t>
            </a:r>
            <a:r>
              <a:rPr lang="ru-RU" dirty="0" smtClean="0"/>
              <a:t> </a:t>
            </a:r>
            <a:r>
              <a:rPr lang="ru-RU" b="1" dirty="0" err="1" smtClean="0"/>
              <a:t>сторінок</a:t>
            </a:r>
            <a:r>
              <a:rPr lang="ru-RU" b="1" dirty="0" smtClean="0"/>
              <a:t> </a:t>
            </a:r>
            <a:r>
              <a:rPr lang="ru-RU" dirty="0" smtClean="0"/>
              <a:t>у </a:t>
            </a:r>
            <a:r>
              <a:rPr lang="ru-RU" dirty="0" err="1" smtClean="0"/>
              <a:t>Вікіпедії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b="1" dirty="0" err="1"/>
              <a:t>Надання</a:t>
            </a:r>
            <a:r>
              <a:rPr lang="ru-RU" b="1" dirty="0"/>
              <a:t> </a:t>
            </a:r>
            <a:r>
              <a:rPr lang="ru-RU" b="1" dirty="0" err="1"/>
              <a:t>інформації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аналітичні</a:t>
            </a:r>
            <a:r>
              <a:rPr lang="ru-RU" dirty="0"/>
              <a:t> </a:t>
            </a:r>
            <a:r>
              <a:rPr lang="ru-RU" dirty="0" err="1"/>
              <a:t>звіти</a:t>
            </a:r>
            <a:r>
              <a:rPr lang="ru-RU" dirty="0"/>
              <a:t>, </a:t>
            </a:r>
            <a:r>
              <a:rPr lang="ru-RU" dirty="0" err="1"/>
              <a:t>довідки</a:t>
            </a:r>
            <a:r>
              <a:rPr lang="ru-RU" dirty="0"/>
              <a:t>, </a:t>
            </a:r>
            <a:r>
              <a:rPr lang="ru-RU" dirty="0" err="1"/>
              <a:t>рекомендації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b="1" dirty="0"/>
              <a:t>IIІ. </a:t>
            </a:r>
            <a:r>
              <a:rPr lang="ru-RU" b="1" dirty="0" err="1"/>
              <a:t>Розширення</a:t>
            </a:r>
            <a:r>
              <a:rPr lang="ru-RU" b="1" dirty="0"/>
              <a:t> </a:t>
            </a:r>
            <a:r>
              <a:rPr lang="ru-RU" b="1" dirty="0" err="1"/>
              <a:t>власних</a:t>
            </a:r>
            <a:r>
              <a:rPr lang="ru-RU" b="1" dirty="0"/>
              <a:t> </a:t>
            </a:r>
            <a:r>
              <a:rPr lang="ru-RU" b="1" dirty="0" err="1"/>
              <a:t>педагогічних</a:t>
            </a:r>
            <a:r>
              <a:rPr lang="ru-RU" b="1" dirty="0"/>
              <a:t> практик, </a:t>
            </a:r>
            <a:r>
              <a:rPr lang="ru-RU" b="1" dirty="0" err="1"/>
              <a:t>пов’язаних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розвитком</a:t>
            </a:r>
            <a:r>
              <a:rPr lang="ru-RU" b="1" dirty="0"/>
              <a:t> </a:t>
            </a:r>
            <a:r>
              <a:rPr lang="ru-RU" b="1" dirty="0" err="1"/>
              <a:t>інформаційної</a:t>
            </a:r>
            <a:r>
              <a:rPr lang="ru-RU" b="1" dirty="0"/>
              <a:t> </a:t>
            </a:r>
            <a:r>
              <a:rPr lang="ru-RU" b="1" dirty="0" err="1"/>
              <a:t>культури</a:t>
            </a:r>
            <a:r>
              <a:rPr lang="ru-RU" b="1" dirty="0"/>
              <a:t> та </a:t>
            </a:r>
            <a:r>
              <a:rPr lang="ru-RU" b="1" dirty="0" err="1"/>
              <a:t>дослідницьких</a:t>
            </a:r>
            <a:r>
              <a:rPr lang="ru-RU" b="1" dirty="0"/>
              <a:t> </a:t>
            </a:r>
            <a:r>
              <a:rPr lang="ru-RU" b="1" dirty="0" err="1"/>
              <a:t>навичок</a:t>
            </a:r>
            <a:r>
              <a:rPr lang="ru-RU" b="1" dirty="0"/>
              <a:t> і </a:t>
            </a:r>
            <a:r>
              <a:rPr lang="ru-RU" b="1" dirty="0" err="1"/>
              <a:t>стратегій</a:t>
            </a:r>
            <a:r>
              <a:rPr lang="ru-RU" b="1" dirty="0"/>
              <a:t> </a:t>
            </a:r>
            <a:r>
              <a:rPr lang="ru-RU" b="1" dirty="0" err="1"/>
              <a:t>користувачів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/>
              <a:t>IV. </a:t>
            </a:r>
            <a:r>
              <a:rPr lang="ru-RU" b="1" dirty="0" err="1"/>
              <a:t>Розширення</a:t>
            </a:r>
            <a:r>
              <a:rPr lang="ru-RU" b="1" dirty="0"/>
              <a:t> </a:t>
            </a:r>
            <a:r>
              <a:rPr lang="ru-RU" b="1" dirty="0" err="1"/>
              <a:t>палітри</a:t>
            </a:r>
            <a:r>
              <a:rPr lang="ru-RU" b="1" dirty="0"/>
              <a:t> </a:t>
            </a:r>
            <a:r>
              <a:rPr lang="ru-RU" b="1" dirty="0" err="1"/>
              <a:t>рекламної</a:t>
            </a:r>
            <a:r>
              <a:rPr lang="ru-RU" b="1" dirty="0"/>
              <a:t> </a:t>
            </a:r>
            <a:r>
              <a:rPr lang="ru-RU" b="1" dirty="0" err="1"/>
              <a:t>діяльності</a:t>
            </a:r>
            <a:r>
              <a:rPr lang="ru-RU" b="1" dirty="0"/>
              <a:t> </a:t>
            </a:r>
            <a:r>
              <a:rPr lang="ru-RU" b="1" dirty="0" err="1"/>
              <a:t>бібліотеки</a:t>
            </a:r>
            <a:r>
              <a:rPr lang="ru-RU" b="1" dirty="0"/>
              <a:t>, особливо з </a:t>
            </a:r>
            <a:r>
              <a:rPr lang="ru-RU" b="1" dirty="0" err="1"/>
              <a:t>пропаганди</a:t>
            </a:r>
            <a:r>
              <a:rPr lang="ru-RU" b="1" dirty="0"/>
              <a:t> </a:t>
            </a:r>
            <a:r>
              <a:rPr lang="ru-RU" b="1" dirty="0" err="1" smtClean="0"/>
              <a:t>читання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r>
              <a:rPr lang="ru-RU" b="1" dirty="0"/>
              <a:t>V. </a:t>
            </a:r>
            <a:r>
              <a:rPr lang="ru-RU" b="1" dirty="0" err="1"/>
              <a:t>Реалізація</a:t>
            </a:r>
            <a:r>
              <a:rPr lang="ru-RU" b="1" dirty="0"/>
              <a:t> </a:t>
            </a:r>
            <a:r>
              <a:rPr lang="ru-RU" b="1" dirty="0" err="1"/>
              <a:t>концепції</a:t>
            </a:r>
            <a:r>
              <a:rPr lang="ru-RU" b="1" dirty="0"/>
              <a:t> «</a:t>
            </a:r>
            <a:r>
              <a:rPr lang="ru-RU" b="1" dirty="0" err="1"/>
              <a:t>третього</a:t>
            </a:r>
            <a:r>
              <a:rPr lang="ru-RU" b="1" dirty="0"/>
              <a:t> </a:t>
            </a:r>
            <a:r>
              <a:rPr lang="ru-RU" b="1" dirty="0" err="1" smtClean="0"/>
              <a:t>місця</a:t>
            </a:r>
            <a:r>
              <a:rPr lang="ru-RU" b="1" dirty="0" smtClean="0"/>
              <a:t>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94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920000"/>
                </a:solidFill>
                <a:latin typeface="+mn-lt"/>
                <a:cs typeface="Times New Roman" pitchFamily="18" charset="0"/>
              </a:rPr>
              <a:t>ДЕЯКІ ВИСНОВКИ</a:t>
            </a:r>
            <a:endParaRPr lang="ru-RU" sz="3600" b="1" dirty="0">
              <a:solidFill>
                <a:srgbClr val="92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Р</a:t>
            </a:r>
            <a:r>
              <a:rPr lang="ru-RU" sz="3600" b="1" dirty="0" err="1" smtClean="0"/>
              <a:t>озпочинався</a:t>
            </a:r>
            <a:r>
              <a:rPr lang="ru-RU" sz="3600" b="1" dirty="0" smtClean="0"/>
              <a:t> </a:t>
            </a:r>
            <a:r>
              <a:rPr lang="ru-RU" sz="3600" b="1" dirty="0" err="1"/>
              <a:t>новий</a:t>
            </a:r>
            <a:r>
              <a:rPr lang="ru-RU" sz="3600" b="1" dirty="0"/>
              <a:t> виток в </a:t>
            </a:r>
            <a:r>
              <a:rPr lang="ru-RU" sz="3600" b="1" dirty="0" err="1"/>
              <a:t>еволюції</a:t>
            </a:r>
            <a:r>
              <a:rPr lang="ru-RU" sz="3600" b="1" dirty="0"/>
              <a:t> </a:t>
            </a:r>
            <a:r>
              <a:rPr lang="ru-RU" sz="3600" b="1" dirty="0" err="1"/>
              <a:t>бібліотечних</a:t>
            </a:r>
            <a:r>
              <a:rPr lang="ru-RU" sz="3600" b="1" dirty="0"/>
              <a:t> 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сервісів</a:t>
            </a:r>
            <a:endParaRPr lang="ru-RU" sz="3600" b="1" dirty="0" smtClean="0"/>
          </a:p>
          <a:p>
            <a:r>
              <a:rPr lang="ru-RU" sz="3600" b="1" dirty="0" err="1"/>
              <a:t>Це</a:t>
            </a:r>
            <a:r>
              <a:rPr lang="ru-RU" sz="3600" b="1" dirty="0"/>
              <a:t> та </a:t>
            </a:r>
            <a:r>
              <a:rPr lang="ru-RU" sz="3600" b="1" dirty="0" err="1"/>
              <a:t>додаткова</a:t>
            </a:r>
            <a:r>
              <a:rPr lang="ru-RU" sz="3600" b="1" dirty="0"/>
              <a:t> </a:t>
            </a:r>
            <a:r>
              <a:rPr lang="ru-RU" sz="3600" b="1" dirty="0" err="1"/>
              <a:t>цінність</a:t>
            </a:r>
            <a:r>
              <a:rPr lang="ru-RU" sz="3600" b="1" dirty="0"/>
              <a:t>, яка </a:t>
            </a:r>
            <a:r>
              <a:rPr lang="ru-RU" sz="3600" b="1" dirty="0" err="1"/>
              <a:t>підтверджує</a:t>
            </a:r>
            <a:r>
              <a:rPr lang="ru-RU" sz="3600" b="1" dirty="0"/>
              <a:t> </a:t>
            </a:r>
            <a:r>
              <a:rPr lang="ru-RU" sz="3600" b="1" dirty="0" err="1"/>
              <a:t>інтелектуалізацію</a:t>
            </a:r>
            <a:r>
              <a:rPr lang="ru-RU" sz="3600" b="1" dirty="0"/>
              <a:t> </a:t>
            </a:r>
            <a:r>
              <a:rPr lang="ru-RU" sz="3600" b="1" dirty="0" err="1"/>
              <a:t>бібліотечної</a:t>
            </a:r>
            <a:r>
              <a:rPr lang="ru-RU" sz="3600" b="1" dirty="0"/>
              <a:t> </a:t>
            </a:r>
            <a:r>
              <a:rPr lang="ru-RU" sz="3600" b="1" dirty="0" err="1"/>
              <a:t>професії</a:t>
            </a:r>
            <a:r>
              <a:rPr lang="ru-RU" sz="3600" b="1" dirty="0"/>
              <a:t> і бренд </a:t>
            </a:r>
            <a:r>
              <a:rPr lang="ru-RU" sz="3600" b="1" dirty="0" err="1"/>
              <a:t>бібліотеки</a:t>
            </a:r>
            <a:r>
              <a:rPr lang="ru-RU" sz="3600" b="1" dirty="0"/>
              <a:t> ВНЗ як </a:t>
            </a:r>
            <a:r>
              <a:rPr lang="ru-RU" sz="3600" b="1" dirty="0" err="1"/>
              <a:t>інтелектуального</a:t>
            </a:r>
            <a:r>
              <a:rPr lang="ru-RU" sz="3600" b="1" dirty="0"/>
              <a:t> </a:t>
            </a:r>
            <a:r>
              <a:rPr lang="ru-RU" sz="3600" b="1" dirty="0" err="1"/>
              <a:t>середовища</a:t>
            </a:r>
            <a:r>
              <a:rPr lang="ru-RU" sz="3600" b="1" dirty="0"/>
              <a:t> </a:t>
            </a:r>
            <a:endParaRPr lang="ru-RU" sz="3600" b="1" dirty="0" smtClean="0"/>
          </a:p>
          <a:p>
            <a:r>
              <a:rPr lang="ru-RU" sz="3600" b="1" dirty="0" err="1"/>
              <a:t>К</a:t>
            </a:r>
            <a:r>
              <a:rPr lang="ru-RU" sz="3600" b="1" dirty="0" err="1" smtClean="0"/>
              <a:t>олаборація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досліджень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майже</a:t>
            </a:r>
            <a:r>
              <a:rPr lang="ru-RU" sz="3600" b="1" dirty="0" smtClean="0"/>
              <a:t> </a:t>
            </a:r>
            <a:r>
              <a:rPr lang="ru-RU" sz="3600" b="1" dirty="0"/>
              <a:t>не </a:t>
            </a:r>
            <a:r>
              <a:rPr lang="ru-RU" sz="3600" b="1" dirty="0" err="1"/>
              <a:t>притаманна</a:t>
            </a:r>
            <a:r>
              <a:rPr lang="ru-RU" sz="3600" b="1" dirty="0"/>
              <a:t> </a:t>
            </a:r>
            <a:r>
              <a:rPr lang="ru-RU" sz="3600" b="1" dirty="0" err="1"/>
              <a:t>бібліотекам</a:t>
            </a:r>
            <a:r>
              <a:rPr lang="ru-RU" sz="3600" b="1" dirty="0"/>
              <a:t> ВНЗ </a:t>
            </a:r>
            <a:r>
              <a:rPr lang="ru-RU" sz="3600" b="1" dirty="0" err="1"/>
              <a:t>України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70307308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188640"/>
            <a:ext cx="8640960" cy="6669360"/>
          </a:xfrm>
        </p:spPr>
      </p:pic>
    </p:spTree>
    <p:extLst>
      <p:ext uri="{BB962C8B-B14F-4D97-AF65-F5344CB8AC3E}">
        <p14:creationId xmlns:p14="http://schemas.microsoft.com/office/powerpoint/2010/main" val="174250837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1700808"/>
            <a:ext cx="404469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err="1" smtClean="0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Дякую</a:t>
            </a:r>
            <a:r>
              <a:rPr lang="ru-RU" sz="8000" b="1" dirty="0" smtClean="0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  <a:p>
            <a:pPr algn="ctr"/>
            <a:r>
              <a:rPr lang="ru-RU" sz="8000" b="1" dirty="0" smtClean="0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за </a:t>
            </a:r>
            <a:r>
              <a:rPr lang="ru-RU" sz="8000" b="1" dirty="0" err="1" smtClean="0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увагу</a:t>
            </a:r>
            <a:r>
              <a:rPr lang="ru-RU" sz="8000" b="1" dirty="0" smtClean="0">
                <a:ln w="6600">
                  <a:solidFill>
                    <a:srgbClr val="5D2221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51000">
                      <a:srgbClr val="FFFF00"/>
                    </a:gs>
                    <a:gs pos="100000">
                      <a:srgbClr val="CC330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ru-RU" sz="8000" b="1" cap="none" spc="0" dirty="0">
              <a:ln w="6600">
                <a:solidFill>
                  <a:srgbClr val="5D2221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51000">
                    <a:srgbClr val="FFFF00"/>
                  </a:gs>
                  <a:gs pos="100000">
                    <a:srgbClr val="CC3300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973654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566</Words>
  <Application>Microsoft Office PowerPoint</Application>
  <PresentationFormat>Экран (4:3)</PresentationFormat>
  <Paragraphs>57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ПРЕДСТАВНИЦТВО ФАХОВОЇ ЛІТЕРАТУРИ  В СВІТІ (напрям «Library &amp; Information Science»):</vt:lpstr>
      <vt:lpstr>  ПРОВЕДЕННЯ НАУКОВИХ ДОСЛІДЖЕНЬ  В УНІВЕРСИТЕТСЬКИХ БІБЛІОТЕКАХ </vt:lpstr>
      <vt:lpstr> НАУКОВО-ДОСЛІДНА РОБОТА  В БІБЛІОТЕКАХ ВНЗ УКРАЇНИ </vt:lpstr>
      <vt:lpstr>НАУКОВО-ДОСЛІДНА РОБОТА  БІБЛІОТЕКИ ДНУЗТ</vt:lpstr>
      <vt:lpstr>НАУКОВО-ДОСЛІДНА РОБОТА  БІБЛІОТЕКИ ДНУЗТ (продовження)</vt:lpstr>
      <vt:lpstr>НОМЕНКЛАТУРА ІННОВАЦІЙНИХ СЕРВІСІВ БІБЛІОТЕКИ ДНУЗТ</vt:lpstr>
      <vt:lpstr>НОМЕНКЛАТУРА ІННОВАЦІЙНИХ СЕРВІСІВ БІБЛІОТЕКИ ДНУЗТ (продовження)</vt:lpstr>
      <vt:lpstr>НОМЕНКЛАТУРА ІННОВАЦІЙНИХ СЕРВІСІВ БІБЛІОТЕКИ ДНУЗТ (продовження)</vt:lpstr>
      <vt:lpstr>НОМЕНКЛАТУРА ІННОВАЦІЙНИХ СЕРВІСІВ БІБЛІОТЕКИ ДНУЗТ (продовження)</vt:lpstr>
      <vt:lpstr>ДЕЯКІ ВИСНОВКИ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Дом</cp:lastModifiedBy>
  <cp:revision>150</cp:revision>
  <dcterms:created xsi:type="dcterms:W3CDTF">2016-03-03T09:41:59Z</dcterms:created>
  <dcterms:modified xsi:type="dcterms:W3CDTF">2016-10-10T18:55:15Z</dcterms:modified>
</cp:coreProperties>
</file>