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1" r:id="rId1"/>
  </p:sldMasterIdLst>
  <p:notesMasterIdLst>
    <p:notesMasterId r:id="rId18"/>
  </p:notesMasterIdLst>
  <p:sldIdLst>
    <p:sldId id="256" r:id="rId2"/>
    <p:sldId id="277" r:id="rId3"/>
    <p:sldId id="257" r:id="rId4"/>
    <p:sldId id="278" r:id="rId5"/>
    <p:sldId id="258" r:id="rId6"/>
    <p:sldId id="274" r:id="rId7"/>
    <p:sldId id="267" r:id="rId8"/>
    <p:sldId id="291" r:id="rId9"/>
    <p:sldId id="279" r:id="rId10"/>
    <p:sldId id="285" r:id="rId11"/>
    <p:sldId id="286" r:id="rId12"/>
    <p:sldId id="288" r:id="rId13"/>
    <p:sldId id="268" r:id="rId14"/>
    <p:sldId id="295" r:id="rId15"/>
    <p:sldId id="294" r:id="rId16"/>
    <p:sldId id="29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2" autoAdjust="0"/>
    <p:restoredTop sz="51811" autoAdjust="0"/>
  </p:normalViewPr>
  <p:slideViewPr>
    <p:cSldViewPr snapToGrid="0">
      <p:cViewPr varScale="1">
        <p:scale>
          <a:sx n="63" d="100"/>
          <a:sy n="63" d="100"/>
        </p:scale>
        <p:origin x="-222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F02A0-D797-4AFB-87F0-F68B4449EBA3}" type="datetimeFigureOut">
              <a:rPr lang="ru-RU"/>
              <a:t>10/10/2016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5FB73-94A7-4270-A068-0A8FCD583FCE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90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215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230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164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726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6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177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680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215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928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177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9438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623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623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6237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5FB73-94A7-4270-A068-0A8FCD583FCE}" type="slidenum">
              <a:rPr lang="ru-RU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623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49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51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57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4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56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1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78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63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97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93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44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87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44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34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70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звание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52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ое назван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23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10/10/2016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77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  <p:sldLayoutId id="2147483954" r:id="rId13"/>
    <p:sldLayoutId id="2147483955" r:id="rId14"/>
    <p:sldLayoutId id="2147483956" r:id="rId15"/>
    <p:sldLayoutId id="2147483957" r:id="rId16"/>
    <p:sldLayoutId id="2147483958" r:id="rId17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6320" y="692873"/>
            <a:ext cx="10256520" cy="1547408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Times New Roman" charset="0"/>
                <a:cs typeface="Times New Roman" charset="0"/>
              </a:rPr>
              <a:t>НАУКОВА БІБЛІОТЕКА</a:t>
            </a:r>
            <a:br>
              <a:rPr lang="ru-RU" sz="2400" b="1" dirty="0" smtClean="0">
                <a:latin typeface="Times New Roman" charset="0"/>
                <a:cs typeface="Times New Roman" charset="0"/>
              </a:rPr>
            </a:br>
            <a:r>
              <a:rPr lang="ru-RU" sz="2400" b="1" dirty="0" smtClean="0">
                <a:latin typeface="Times New Roman" charset="0"/>
                <a:cs typeface="Times New Roman" charset="0"/>
              </a:rPr>
              <a:t> </a:t>
            </a:r>
            <a:r>
              <a:rPr lang="ru-RU" sz="2400" b="1" dirty="0">
                <a:latin typeface="Times New Roman" charset="0"/>
                <a:cs typeface="Times New Roman" charset="0"/>
              </a:rPr>
              <a:t>ХАРКІВСЬКОГО НАЦІОНАЛЬНОГО УНІВЕРСИТЕТУ МІСЬКОГО ГОСПОДАРСТВА </a:t>
            </a:r>
            <a:r>
              <a:rPr lang="ru-RU" sz="2400" b="1" dirty="0" smtClean="0">
                <a:latin typeface="Times New Roman" charset="0"/>
                <a:cs typeface="Times New Roman" charset="0"/>
              </a:rPr>
              <a:t> ІМЕНІ </a:t>
            </a:r>
            <a:r>
              <a:rPr lang="ru-RU" sz="2400" b="1" dirty="0">
                <a:latin typeface="Times New Roman" charset="0"/>
                <a:cs typeface="Times New Roman" charset="0"/>
              </a:rPr>
              <a:t>О. М. </a:t>
            </a:r>
            <a:r>
              <a:rPr lang="ru-RU" sz="2400" b="1" dirty="0" smtClean="0">
                <a:latin typeface="Times New Roman" charset="0"/>
                <a:cs typeface="Times New Roman" charset="0"/>
              </a:rPr>
              <a:t>БЕКЕТОВА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95055" y="2763404"/>
            <a:ext cx="8381567" cy="2585323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af-ZA" sz="5400" b="1" dirty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Програмне забезпечення </a:t>
            </a:r>
          </a:p>
          <a:p>
            <a:pPr algn="ctr"/>
            <a:r>
              <a:rPr lang="af-ZA" sz="5400" b="1" dirty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з відкритим вихідним кодом «</a:t>
            </a:r>
            <a:r>
              <a:rPr lang="af-ZA" sz="5400" b="1" dirty="0" smtClean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K</a:t>
            </a:r>
            <a:r>
              <a:rPr lang="ru-RU" sz="5400" b="1" dirty="0" smtClean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о</a:t>
            </a:r>
            <a:r>
              <a:rPr lang="en-US" sz="5400" b="1" dirty="0" smtClean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ha</a:t>
            </a:r>
            <a:r>
              <a:rPr lang="af-ZA" sz="5400" b="1" dirty="0" smtClean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169555" y="1850304"/>
            <a:ext cx="9683750" cy="3743613"/>
          </a:xfrm>
        </p:spPr>
        <p:txBody>
          <a:bodyPr/>
          <a:lstStyle/>
          <a:p>
            <a:pPr algn="ctr"/>
            <a:r>
              <a:rPr lang="ru-RU" sz="3200" dirty="0">
                <a:latin typeface="Times New Roman" charset="0"/>
                <a:cs typeface="Times New Roman" charset="0"/>
              </a:rPr>
              <a:t>Автоматизація бібліотечно-інформаційної діяльності є одним із основних проявів процесу інформатизації. Процес автоматизації при цьому потребує застосування програмного забезпечення, яке зазвичай є платним. </a:t>
            </a:r>
            <a:br>
              <a:rPr lang="ru-RU" sz="3200" dirty="0">
                <a:latin typeface="Times New Roman" charset="0"/>
                <a:cs typeface="Times New Roman" charset="0"/>
              </a:rPr>
            </a:br>
            <a:r>
              <a:rPr lang="ru-RU" sz="3200" dirty="0">
                <a:latin typeface="Times New Roman" charset="0"/>
                <a:cs typeface="Times New Roman" charset="0"/>
              </a:rPr>
              <a:t>Для досягнення мети співробітники бібліотек можуть використовувати програмне забезпечення з відкритим кодом, так як воно поширюється безкоштовно.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729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0887" y="720450"/>
            <a:ext cx="8761413" cy="1497734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latin typeface="Times New Roman" charset="0"/>
                <a:cs typeface="Times New Roman" charset="0"/>
              </a:rPr>
              <a:t>АІБС «</a:t>
            </a:r>
            <a:r>
              <a:rPr lang="af-ZA" sz="4800" b="1" dirty="0" smtClean="0">
                <a:latin typeface="Times New Roman" charset="0"/>
                <a:cs typeface="Times New Roman" charset="0"/>
              </a:rPr>
              <a:t>Koha»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koha_green_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53" y="567281"/>
            <a:ext cx="2438400" cy="12382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98777" y="2396850"/>
            <a:ext cx="10181215" cy="119062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Автоматизована</a:t>
            </a:r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інформаційно-бібліотечна</a:t>
            </a:r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система «</a:t>
            </a:r>
            <a:r>
              <a:rPr lang="ru-RU" sz="24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Коhа</a:t>
            </a:r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» - </a:t>
            </a:r>
            <a:r>
              <a:rPr lang="ru-RU" sz="24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це</a:t>
            </a:r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перша </a:t>
            </a:r>
            <a:r>
              <a:rPr lang="ru-RU" sz="24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бібліотечна</a:t>
            </a:r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система з </a:t>
            </a:r>
            <a:r>
              <a:rPr lang="ru-RU" sz="24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відкритим</a:t>
            </a:r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вихідним</a:t>
            </a:r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кодом.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90832" y="3926840"/>
            <a:ext cx="9959975" cy="11916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Створена в 1999 р. </a:t>
            </a:r>
            <a:r>
              <a:rPr lang="ru-RU" sz="24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новозеландською</a:t>
            </a:r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компанією</a:t>
            </a:r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«</a:t>
            </a:r>
            <a:r>
              <a:rPr lang="af-ZA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Katipo Communication LTD» </a:t>
            </a:r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і </a:t>
            </a:r>
            <a:r>
              <a:rPr lang="ru-RU" sz="24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вперше</a:t>
            </a:r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впроваджена</a:t>
            </a:r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в </a:t>
            </a:r>
            <a:r>
              <a:rPr lang="ru-RU" sz="24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січні</a:t>
            </a:r>
            <a:r>
              <a:rPr lang="ru-RU" sz="24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2000 р.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8475" y="5471824"/>
            <a:ext cx="9350375" cy="115122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«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Кoha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»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мовою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маорі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означає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дар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або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пожертвування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385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246188" y="715386"/>
            <a:ext cx="6623050" cy="97053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>
                <a:latin typeface="Times New Roman"/>
                <a:cs typeface="Times New Roman"/>
              </a:rPr>
              <a:t>З 2001 року з’явилася функція підтримки декількох мов.</a:t>
            </a:r>
            <a:endParaRPr lang="ru-RU" sz="240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19200" y="2175886"/>
            <a:ext cx="7648141" cy="92854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/>
                <a:cs typeface="Times New Roman"/>
              </a:rPr>
              <a:t>У 2010 </a:t>
            </a:r>
            <a:r>
              <a:rPr lang="ru-RU" sz="2400" dirty="0" err="1">
                <a:latin typeface="Times New Roman"/>
                <a:cs typeface="Times New Roman"/>
              </a:rPr>
              <a:t>році</a:t>
            </a:r>
            <a:r>
              <a:rPr lang="ru-RU" sz="2400" dirty="0">
                <a:latin typeface="Times New Roman"/>
                <a:cs typeface="Times New Roman"/>
              </a:rPr>
              <a:t> система "</a:t>
            </a:r>
            <a:r>
              <a:rPr lang="ru-RU" sz="2400" dirty="0" err="1">
                <a:latin typeface="Times New Roman"/>
                <a:cs typeface="Times New Roman"/>
              </a:rPr>
              <a:t>Koha</a:t>
            </a:r>
            <a:r>
              <a:rPr lang="ru-RU" sz="2400" dirty="0">
                <a:latin typeface="Times New Roman"/>
                <a:cs typeface="Times New Roman"/>
              </a:rPr>
              <a:t>" </a:t>
            </a:r>
            <a:r>
              <a:rPr lang="ru-RU" sz="2400" dirty="0" err="1">
                <a:latin typeface="Times New Roman"/>
                <a:cs typeface="Times New Roman"/>
              </a:rPr>
              <a:t>була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перекладена</a:t>
            </a:r>
            <a:r>
              <a:rPr lang="ru-RU" sz="2400" dirty="0">
                <a:latin typeface="Times New Roman"/>
                <a:cs typeface="Times New Roman"/>
              </a:rPr>
              <a:t> на </a:t>
            </a:r>
            <a:r>
              <a:rPr lang="ru-RU" sz="2400" dirty="0" err="1">
                <a:latin typeface="Times New Roman"/>
                <a:cs typeface="Times New Roman"/>
              </a:rPr>
              <a:t>французьку</a:t>
            </a:r>
            <a:r>
              <a:rPr lang="ru-RU" sz="2400" dirty="0">
                <a:latin typeface="Times New Roman"/>
                <a:cs typeface="Times New Roman"/>
              </a:rPr>
              <a:t>, </a:t>
            </a:r>
            <a:r>
              <a:rPr lang="ru-RU" sz="2400" dirty="0" err="1">
                <a:latin typeface="Times New Roman"/>
                <a:cs typeface="Times New Roman"/>
              </a:rPr>
              <a:t>арабську</a:t>
            </a:r>
            <a:r>
              <a:rPr lang="ru-RU" sz="2400" dirty="0">
                <a:latin typeface="Times New Roman"/>
                <a:cs typeface="Times New Roman"/>
              </a:rPr>
              <a:t> та </a:t>
            </a:r>
            <a:r>
              <a:rPr lang="ru-RU" sz="2400" dirty="0" err="1">
                <a:latin typeface="Times New Roman"/>
                <a:cs typeface="Times New Roman"/>
              </a:rPr>
              <a:t>інші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мови</a:t>
            </a:r>
            <a:r>
              <a:rPr lang="ru-RU" sz="24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22507" y="3586683"/>
            <a:ext cx="5846618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/>
                <a:cs typeface="Times New Roman"/>
              </a:rPr>
              <a:t>В 2002 </a:t>
            </a:r>
            <a:r>
              <a:rPr lang="ru-RU" sz="2400" dirty="0" err="1">
                <a:latin typeface="Times New Roman"/>
                <a:cs typeface="Times New Roman"/>
              </a:rPr>
              <a:t>році</a:t>
            </a:r>
            <a:r>
              <a:rPr lang="ru-RU" sz="2400" dirty="0">
                <a:latin typeface="Times New Roman"/>
                <a:cs typeface="Times New Roman"/>
              </a:rPr>
              <a:t> система </a:t>
            </a:r>
            <a:r>
              <a:rPr lang="ru-RU" sz="2400" dirty="0" err="1">
                <a:latin typeface="Times New Roman"/>
                <a:cs typeface="Times New Roman"/>
              </a:rPr>
              <a:t>отримала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можливість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роботи</a:t>
            </a:r>
            <a:r>
              <a:rPr lang="ru-RU" sz="2400" dirty="0">
                <a:latin typeface="Times New Roman"/>
                <a:cs typeface="Times New Roman"/>
              </a:rPr>
              <a:t> в </a:t>
            </a:r>
            <a:r>
              <a:rPr lang="ru-RU" sz="2400" dirty="0" err="1">
                <a:latin typeface="Times New Roman"/>
                <a:cs typeface="Times New Roman"/>
              </a:rPr>
              <a:t>протоколі</a:t>
            </a:r>
            <a:r>
              <a:rPr lang="ru-RU" sz="2400" dirty="0">
                <a:latin typeface="Times New Roman"/>
                <a:cs typeface="Times New Roman"/>
              </a:rPr>
              <a:t> Z39.50.</a:t>
            </a:r>
            <a:endParaRPr lang="ru-RU" sz="2400" dirty="0">
              <a:latin typeface="Century Gothic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91634" y="4987925"/>
            <a:ext cx="7798666" cy="9413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>
                <a:latin typeface="Times New Roman"/>
                <a:cs typeface="Times New Roman"/>
              </a:rPr>
              <a:t>Крім того, починаючи з 2000 року, бібліографічні записи в системі "Koha" стали складатися на форматі </a:t>
            </a:r>
            <a:r>
              <a:rPr lang="af-ZA" sz="2400">
                <a:latin typeface="Times New Roman"/>
                <a:cs typeface="Times New Roman"/>
              </a:rPr>
              <a:t>MARC</a:t>
            </a:r>
            <a:r>
              <a:rPr lang="ru-RU" sz="2400"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539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9723" y="568614"/>
            <a:ext cx="9745806" cy="1414463"/>
          </a:xfrm>
        </p:spPr>
        <p:txBody>
          <a:bodyPr>
            <a:normAutofit fontScale="90000"/>
          </a:bodyPr>
          <a:lstStyle/>
          <a:p>
            <a:r>
              <a:rPr lang="ru-RU" sz="4000">
                <a:latin typeface="Times New Roman" charset="0"/>
                <a:cs typeface="Times New Roman" charset="0"/>
              </a:rPr>
              <a:t>АІБС «</a:t>
            </a:r>
            <a:r>
              <a:rPr lang="af-ZA" sz="4000">
                <a:latin typeface="Times New Roman" charset="0"/>
                <a:cs typeface="Times New Roman" charset="0"/>
              </a:rPr>
              <a:t>Koha » </a:t>
            </a:r>
            <a:r>
              <a:rPr lang="ru-RU" sz="4000">
                <a:latin typeface="Times New Roman" charset="0"/>
                <a:cs typeface="Times New Roman" charset="0"/>
              </a:rPr>
              <a:t>забезпечує основні функції, які потрібні для обслуговування користувачів: 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9723" y="2854050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онлайновий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доступ до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електронного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каталогу;</a:t>
            </a:r>
          </a:p>
          <a:p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електронне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замовлення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документів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;</a:t>
            </a:r>
          </a:p>
          <a:p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каталогізація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;</a:t>
            </a:r>
          </a:p>
          <a:p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база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даних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користувачів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бібліотеки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;</a:t>
            </a:r>
          </a:p>
          <a:p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видача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/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повернення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книжок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;</a:t>
            </a:r>
          </a:p>
          <a:p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зв’язок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між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відділами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та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філіями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charset="0"/>
                <a:cs typeface="Times New Roman" charset="0"/>
              </a:rPr>
              <a:t>бібліотеки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 descr="koha-logos-all-words-6c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5468" y="2369141"/>
            <a:ext cx="2396402" cy="314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43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1136087" y="1482450"/>
            <a:ext cx="6775018" cy="141273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510159" y="1690268"/>
            <a:ext cx="6249843" cy="954107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ru-RU" sz="2800" dirty="0" err="1">
                <a:solidFill>
                  <a:srgbClr val="FFFFFF"/>
                </a:solidFill>
                <a:latin typeface=""/>
              </a:rPr>
              <a:t>Легке</a:t>
            </a:r>
            <a:r>
              <a:rPr lang="ru-RU" sz="2800" dirty="0">
                <a:solidFill>
                  <a:srgbClr val="FFFFFF"/>
                </a:solidFill>
                <a:latin typeface=""/>
              </a:rPr>
              <a:t> </a:t>
            </a:r>
            <a:r>
              <a:rPr lang="ru-RU" sz="2800" dirty="0" err="1">
                <a:solidFill>
                  <a:srgbClr val="FFFFFF"/>
                </a:solidFill>
                <a:latin typeface=""/>
              </a:rPr>
              <a:t>адаптування</a:t>
            </a:r>
            <a:r>
              <a:rPr lang="ru-RU" sz="2800" dirty="0">
                <a:solidFill>
                  <a:srgbClr val="FFFFFF"/>
                </a:solidFill>
                <a:latin typeface=""/>
              </a:rPr>
              <a:t> </a:t>
            </a:r>
            <a:r>
              <a:rPr lang="ru-RU" sz="2800" dirty="0" err="1">
                <a:solidFill>
                  <a:srgbClr val="FFFFFF"/>
                </a:solidFill>
                <a:latin typeface=""/>
              </a:rPr>
              <a:t>системи</a:t>
            </a:r>
            <a:r>
              <a:rPr lang="ru-RU" sz="2800" dirty="0">
                <a:solidFill>
                  <a:srgbClr val="FFFFFF"/>
                </a:solidFill>
                <a:latin typeface=""/>
              </a:rPr>
              <a:t> до потреб </a:t>
            </a:r>
            <a:r>
              <a:rPr lang="ru-RU" sz="2800" dirty="0" err="1">
                <a:solidFill>
                  <a:srgbClr val="FFFFFF"/>
                </a:solidFill>
                <a:latin typeface=""/>
              </a:rPr>
              <a:t>користувачів</a:t>
            </a:r>
            <a:endParaRPr lang="ru-RU" sz="2800" dirty="0">
              <a:solidFill>
                <a:srgbClr val="FFFFFF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27432" y="3061868"/>
            <a:ext cx="6665191" cy="15508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862959" y="3325105"/>
            <a:ext cx="6345237" cy="954107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ru-RU" sz="2800" dirty="0" err="1">
                <a:latin typeface=""/>
              </a:rPr>
              <a:t>Оперативне</a:t>
            </a:r>
            <a:r>
              <a:rPr lang="ru-RU" sz="2800" dirty="0">
                <a:latin typeface=""/>
              </a:rPr>
              <a:t> </a:t>
            </a:r>
            <a:r>
              <a:rPr lang="ru-RU" sz="2800" dirty="0" err="1">
                <a:latin typeface=""/>
              </a:rPr>
              <a:t>задоволення</a:t>
            </a:r>
            <a:r>
              <a:rPr lang="ru-RU" sz="2800" dirty="0">
                <a:latin typeface=""/>
              </a:rPr>
              <a:t> </a:t>
            </a:r>
            <a:r>
              <a:rPr lang="ru-RU" sz="2800" dirty="0" err="1">
                <a:latin typeface=""/>
              </a:rPr>
              <a:t>інформаційних</a:t>
            </a:r>
            <a:r>
              <a:rPr lang="ru-RU" sz="2800" dirty="0">
                <a:latin typeface=""/>
              </a:rPr>
              <a:t> </a:t>
            </a:r>
            <a:r>
              <a:rPr lang="ru-RU" sz="2800" dirty="0" err="1">
                <a:latin typeface=""/>
              </a:rPr>
              <a:t>запитів</a:t>
            </a:r>
            <a:r>
              <a:rPr lang="ru-RU" sz="2800" dirty="0">
                <a:latin typeface=""/>
              </a:rPr>
              <a:t> </a:t>
            </a:r>
            <a:r>
              <a:rPr lang="ru-RU" sz="2800" dirty="0" err="1">
                <a:latin typeface=""/>
              </a:rPr>
              <a:t>користувачів</a:t>
            </a:r>
            <a:endParaRPr lang="ru-RU" sz="2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14414" y="4765977"/>
            <a:ext cx="6594764" cy="145270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11396" y="5056923"/>
            <a:ext cx="6344659" cy="954107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ru-RU" sz="2800">
                <a:solidFill>
                  <a:srgbClr val="FFFFFF"/>
                </a:solidFill>
                <a:latin typeface=""/>
              </a:rPr>
              <a:t>Сприяння збільшенню обсягів електронних каталогів і баз даних</a:t>
            </a:r>
            <a:endParaRPr lang="ru-RU" sz="2800"/>
          </a:p>
        </p:txBody>
      </p:sp>
      <p:sp>
        <p:nvSpPr>
          <p:cNvPr id="10" name="TextBox 9"/>
          <p:cNvSpPr txBox="1"/>
          <p:nvPr/>
        </p:nvSpPr>
        <p:spPr>
          <a:xfrm>
            <a:off x="3034002" y="567604"/>
            <a:ext cx="5735348" cy="769441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FFFFFF"/>
                </a:solidFill>
                <a:latin typeface=""/>
              </a:rPr>
              <a:t>АІБС</a:t>
            </a:r>
            <a:r>
              <a:rPr lang="ru-RU" sz="4400" b="1" dirty="0" smtClean="0">
                <a:solidFill>
                  <a:srgbClr val="FFFFFF"/>
                </a:solidFill>
                <a:latin typeface=""/>
              </a:rPr>
              <a:t> </a:t>
            </a:r>
            <a:r>
              <a:rPr lang="ru-RU" sz="4400" dirty="0">
                <a:solidFill>
                  <a:srgbClr val="FFFFFF"/>
                </a:solidFill>
                <a:latin typeface=""/>
              </a:rPr>
              <a:t>" Ко</a:t>
            </a:r>
            <a:r>
              <a:rPr lang="af-ZA" sz="4400" dirty="0">
                <a:solidFill>
                  <a:srgbClr val="FFFFFF"/>
                </a:solidFill>
                <a:latin typeface=""/>
              </a:rPr>
              <a:t>ha</a:t>
            </a:r>
            <a:r>
              <a:rPr lang="ru-RU" sz="4400" dirty="0">
                <a:solidFill>
                  <a:srgbClr val="FFFFFF"/>
                </a:solidFill>
                <a:latin typeface=""/>
              </a:rPr>
              <a:t>"</a:t>
            </a:r>
            <a:r>
              <a:rPr lang="af-ZA" sz="4400" dirty="0">
                <a:solidFill>
                  <a:srgbClr val="FFFFFF"/>
                </a:solidFill>
                <a:latin typeface=""/>
              </a:rPr>
              <a:t> -</a:t>
            </a:r>
            <a:r>
              <a:rPr lang="ru-RU" sz="4400" dirty="0">
                <a:solidFill>
                  <a:srgbClr val="FFFFFF"/>
                </a:solidFill>
                <a:latin typeface=""/>
              </a:rPr>
              <a:t> </a:t>
            </a:r>
            <a:r>
              <a:rPr lang="ru-RU" sz="4400" dirty="0" err="1">
                <a:solidFill>
                  <a:srgbClr val="FFFFFF"/>
                </a:solidFill>
                <a:latin typeface=""/>
              </a:rPr>
              <a:t>це</a:t>
            </a:r>
            <a:r>
              <a:rPr lang="ru-RU" sz="4400" dirty="0">
                <a:solidFill>
                  <a:srgbClr val="FFFFFF"/>
                </a:solidFill>
                <a:latin typeface=""/>
              </a:rPr>
              <a:t> :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76493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450" y="401796"/>
            <a:ext cx="9148906" cy="1594138"/>
          </a:xfrm>
        </p:spPr>
        <p:txBody>
          <a:bodyPr>
            <a:normAutofit/>
          </a:bodyPr>
          <a:lstStyle/>
          <a:p>
            <a:r>
              <a:rPr lang="ru-RU" sz="4000">
                <a:latin typeface="Times New Roman" charset="0"/>
                <a:cs typeface="Times New Roman" charset="0"/>
              </a:rPr>
              <a:t>В Україні система «Koha» зокрема використовується у таких бібліотеках: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5632" y="2271713"/>
            <a:ext cx="10958656" cy="426402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Харківського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національного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університету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міського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господарства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імені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    О. М. Бекетова;</a:t>
            </a:r>
          </a:p>
          <a:p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Тернопільського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національного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технічного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університету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імені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І.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Пулюя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;</a:t>
            </a:r>
          </a:p>
          <a:p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Вінницького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державного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педагогічного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університету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імені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М.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Коцюбинського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;</a:t>
            </a:r>
          </a:p>
          <a:p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Гадяцького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училища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культури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імені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І. П.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Котляревського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;</a:t>
            </a:r>
          </a:p>
          <a:p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Київської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Богословської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Семінарії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;</a:t>
            </a:r>
          </a:p>
          <a:p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Київського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університету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імені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Б.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Грінченка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;</a:t>
            </a:r>
          </a:p>
          <a:p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Львівської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Богословської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Семінарії</a:t>
            </a:r>
            <a:r>
              <a:rPr lang="ru-RU" sz="24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.</a:t>
            </a:r>
          </a:p>
          <a:p>
            <a:endParaRPr lang="ru-RU" dirty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36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52977" y="692872"/>
            <a:ext cx="7975600" cy="1910917"/>
          </a:xfrm>
        </p:spPr>
        <p:txBody>
          <a:bodyPr/>
          <a:lstStyle/>
          <a:p>
            <a:pPr algn="ctr"/>
            <a:r>
              <a:rPr lang="ru-RU" sz="2400" b="1" dirty="0">
                <a:latin typeface="Times New Roman" charset="0"/>
                <a:cs typeface="Times New Roman" charset="0"/>
              </a:rPr>
              <a:t>БІБЛІОТЕКА ХАРКІВСЬКОГО НАЦІОНАЛЬНОГО УНІВЕРСИТЕТУ МІСЬКОГО ГОСПОДАРСТВА </a:t>
            </a:r>
            <a:r>
              <a:rPr lang="ru-RU" sz="3200" b="1" dirty="0">
                <a:latin typeface="Times New Roman" charset="0"/>
                <a:cs typeface="Times New Roman" charset="0"/>
              </a:rPr>
              <a:t/>
            </a:r>
            <a:br>
              <a:rPr lang="ru-RU" sz="3200" b="1" dirty="0">
                <a:latin typeface="Times New Roman" charset="0"/>
                <a:cs typeface="Times New Roman" charset="0"/>
              </a:rPr>
            </a:br>
            <a:r>
              <a:rPr lang="ru-RU" sz="2400" b="1" dirty="0">
                <a:latin typeface="Times New Roman" charset="0"/>
                <a:cs typeface="Times New Roman" charset="0"/>
              </a:rPr>
              <a:t>ІМЕНІ О. М. БЕКЕТОВА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логотип 5-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41" y="637323"/>
            <a:ext cx="1880171" cy="17022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92741" y="2763404"/>
            <a:ext cx="10798219" cy="34163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Досвід впровадження п</a:t>
            </a:r>
            <a:r>
              <a:rPr lang="af-ZA" sz="5400" b="1" dirty="0" smtClean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рограмн</a:t>
            </a:r>
            <a:r>
              <a:rPr lang="uk-UA" sz="5400" b="1" dirty="0" err="1" smtClean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ого</a:t>
            </a:r>
            <a:r>
              <a:rPr lang="af-ZA" sz="5400" b="1" dirty="0" smtClean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 </a:t>
            </a:r>
            <a:r>
              <a:rPr lang="af-ZA" sz="5400" b="1" dirty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забезпечення </a:t>
            </a:r>
          </a:p>
          <a:p>
            <a:pPr algn="ctr"/>
            <a:r>
              <a:rPr lang="af-ZA" sz="5400" b="1" dirty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з відкритим вихідним кодом «</a:t>
            </a:r>
            <a:r>
              <a:rPr lang="af-ZA" sz="5400" b="1" dirty="0" smtClean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Koha»</a:t>
            </a:r>
            <a:r>
              <a:rPr lang="uk-UA" sz="5400" b="1" dirty="0" smtClean="0">
                <a:solidFill>
                  <a:srgbClr val="EBEBEB"/>
                </a:solidFill>
                <a:latin typeface="Times New Roman" charset="0"/>
                <a:cs typeface="Times New Roman" charset="0"/>
              </a:rPr>
              <a:t> 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59350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246" y="420786"/>
            <a:ext cx="11296481" cy="1453734"/>
          </a:xfrm>
        </p:spPr>
        <p:txBody>
          <a:bodyPr/>
          <a:lstStyle/>
          <a:p>
            <a:pPr lvl="0"/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b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Створення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електронного каталогу на фонд бібліотеки ХНУМГ ім. О. М.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Бекетова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розпочалося з 2001 року завдяки придбанню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 модуля та 5 ліцензій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АІБС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LiberMedia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(Франція). Модуль дозволяв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створювати бібліографічний та аналітичний опис документів.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Працювали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програмі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2001 по 2008 рр.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Arial" pitchFamily="34" charset="0"/>
              </a:rPr>
              <a:t/>
            </a:r>
            <a:br>
              <a:rPr lang="uk-UA" sz="2000" dirty="0">
                <a:solidFill>
                  <a:schemeClr val="bg1"/>
                </a:solidFill>
                <a:latin typeface="Times New Roman" pitchFamily="18" charset="0"/>
                <a:cs typeface="Arial" pitchFamily="34" charset="0"/>
              </a:rPr>
            </a:br>
            <a:endParaRPr lang="ru-RU" sz="2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758512"/>
              </p:ext>
            </p:extLst>
          </p:nvPr>
        </p:nvGraphicFramePr>
        <p:xfrm>
          <a:off x="1327095" y="2330507"/>
          <a:ext cx="8804134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4405"/>
                <a:gridCol w="2934405"/>
                <a:gridCol w="2935324"/>
              </a:tblGrid>
              <a:tr h="8415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baseline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Рік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Введено описів за рік (назв</a:t>
                      </a:r>
                      <a:r>
                        <a:rPr lang="uk-UA" sz="20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у  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АІБС </a:t>
                      </a:r>
                      <a:r>
                        <a:rPr lang="en-U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LiberMedia</a:t>
                      </a:r>
                      <a:r>
                        <a:rPr lang="uk-UA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Обсяг електронного каталогу </a:t>
                      </a:r>
                      <a:r>
                        <a:rPr lang="uk-UA" sz="20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(примірників) </a:t>
                      </a: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станом на грудень поточного року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9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2001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2120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3104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9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2002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3173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5293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9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2003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3784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9077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9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2004</a:t>
                      </a:r>
                      <a:endParaRPr lang="ru-RU" sz="2000" b="1" baseline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4707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13784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9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2005</a:t>
                      </a:r>
                      <a:endParaRPr lang="ru-RU" sz="2000" b="1" baseline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5243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19027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9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ru-RU" sz="2000" b="1" baseline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7024</a:t>
                      </a:r>
                      <a:endParaRPr lang="ru-RU" sz="2000" b="1" baseline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26051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9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ru-RU" sz="2000" b="1" baseline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9013</a:t>
                      </a:r>
                      <a:endParaRPr lang="ru-RU" sz="2000" b="1" baseline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35064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9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ru-RU" sz="2000" b="1" baseline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8395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43459</a:t>
                      </a:r>
                      <a:endParaRPr lang="ru-RU" sz="20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675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816430" y="751114"/>
            <a:ext cx="9225641" cy="214406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Впр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одовж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2008 – 2009 рр.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бібліотеці ХНУМГ здійснили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 на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ІБС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версія 3.0.1.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Створювали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каталог на фонд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бібліотеки. Впровадили  штрих-кодування,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дало змогу автоматизували процес книговидачі.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65664" y="3461656"/>
            <a:ext cx="8499022" cy="22615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Суттєвим недоліком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версій 3.0.1 -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3.12 АІБС «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а»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 відсутність аналітичного опису документів. </a:t>
            </a:r>
            <a:endParaRPr lang="uk-UA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 причини з ЕК обсягом 43459 назви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АІБС 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LiberMedia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АІБС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мали змогу конвертувати лише 12324 назви з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 книг.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85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8625" y="304800"/>
            <a:ext cx="9620815" cy="1021080"/>
          </a:xfrm>
        </p:spPr>
        <p:txBody>
          <a:bodyPr/>
          <a:lstStyle/>
          <a:p>
            <a:pPr algn="ctr"/>
            <a:r>
              <a:rPr lang="uk-UA" sz="2600" dirty="0" smtClean="0">
                <a:latin typeface="Times New Roman" panose="02020603050405020304" pitchFamily="18" charset="0"/>
              </a:rPr>
              <a:t>Динаміка створення електронного каталогу бібліотеки ХНУМГ</a:t>
            </a:r>
            <a:br>
              <a:rPr lang="uk-UA" sz="2600" dirty="0" smtClean="0">
                <a:latin typeface="Times New Roman" panose="02020603050405020304" pitchFamily="18" charset="0"/>
              </a:rPr>
            </a:br>
            <a:r>
              <a:rPr lang="uk-UA" sz="2600" dirty="0" smtClean="0">
                <a:latin typeface="Times New Roman" panose="02020603050405020304" pitchFamily="18" charset="0"/>
              </a:rPr>
              <a:t> за допомогою АІБС «</a:t>
            </a:r>
            <a:r>
              <a:rPr lang="uk-UA" sz="2600" dirty="0" err="1" smtClean="0">
                <a:latin typeface="Times New Roman" panose="02020603050405020304" pitchFamily="18" charset="0"/>
              </a:rPr>
              <a:t>Ко</a:t>
            </a:r>
            <a:r>
              <a:rPr lang="en-US" sz="2600" dirty="0" smtClean="0">
                <a:latin typeface="Times New Roman" panose="02020603050405020304" pitchFamily="18" charset="0"/>
              </a:rPr>
              <a:t>h</a:t>
            </a:r>
            <a:r>
              <a:rPr lang="uk-UA" sz="2600" dirty="0" smtClean="0">
                <a:latin typeface="Times New Roman" panose="02020603050405020304" pitchFamily="18" charset="0"/>
              </a:rPr>
              <a:t>а»</a:t>
            </a:r>
            <a:endParaRPr lang="ru-RU" sz="2600" dirty="0">
              <a:latin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093" y="2351314"/>
            <a:ext cx="11674927" cy="4302579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73170"/>
              </p:ext>
            </p:extLst>
          </p:nvPr>
        </p:nvGraphicFramePr>
        <p:xfrm>
          <a:off x="259081" y="1295401"/>
          <a:ext cx="11628120" cy="52928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01732"/>
                <a:gridCol w="3548176"/>
                <a:gridCol w="3778212"/>
              </a:tblGrid>
              <a:tr h="11577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Рік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632" marR="58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Введено описів за рік (назв) у </a:t>
                      </a:r>
                      <a:r>
                        <a:rPr lang="uk-UA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АІБС </a:t>
                      </a: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uk-UA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uk-UA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632" marR="58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Обсяг електронного каталогу в назвах станом на грудень поточного року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632" marR="58632" marT="0" marB="0"/>
                </a:tc>
              </a:tr>
              <a:tr h="959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632" marR="58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12324 описів конвертували з </a:t>
                      </a:r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АІБС </a:t>
                      </a:r>
                      <a:r>
                        <a:rPr lang="en-US" sz="20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LiberMedia</a:t>
                      </a:r>
                      <a:r>
                        <a:rPr lang="uk-UA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  ввели </a:t>
                      </a:r>
                      <a:r>
                        <a:rPr lang="uk-UA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3831 назви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632" marR="58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 b="1" baseline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16155</a:t>
                      </a:r>
                      <a:endParaRPr lang="ru-RU" sz="24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632" marR="58632" marT="0" marB="0"/>
                </a:tc>
              </a:tr>
              <a:tr h="1307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632" marR="58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35155 введення фондів читальних залів (введено багато назв, але мало примірників)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632" marR="58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 b="1" baseline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51310</a:t>
                      </a:r>
                      <a:endParaRPr lang="ru-RU" sz="24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632" marR="58632" marT="0" marB="0"/>
                </a:tc>
              </a:tr>
              <a:tr h="16814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Перехід на  версію 3.0.2.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Розпочали обслуговувати користувачів в автоматизованому режимі.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(Електронний формуляр. Видача/повернення.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Електронне замовлення документів)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632" marR="58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3506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632" marR="58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 b="1" baseline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 b="1" baseline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54816</a:t>
                      </a:r>
                      <a:endParaRPr lang="ru-RU" sz="2400" b="1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632" marR="5863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11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624840"/>
            <a:ext cx="10351246" cy="1371600"/>
          </a:xfrm>
        </p:spPr>
        <p:txBody>
          <a:bodyPr/>
          <a:lstStyle/>
          <a:p>
            <a:pPr algn="ctr"/>
            <a:r>
              <a:rPr lang="uk-UA" sz="2600" dirty="0" smtClean="0">
                <a:latin typeface="Times New Roman" panose="02020603050405020304" pitchFamily="18" charset="0"/>
              </a:rPr>
              <a:t>Динаміка </a:t>
            </a:r>
            <a:r>
              <a:rPr lang="uk-UA" sz="2600" dirty="0">
                <a:latin typeface="Times New Roman" panose="02020603050405020304" pitchFamily="18" charset="0"/>
              </a:rPr>
              <a:t>створення електронного каталогу </a:t>
            </a:r>
            <a:r>
              <a:rPr lang="uk-UA" sz="2600" dirty="0" smtClean="0">
                <a:latin typeface="Times New Roman" panose="02020603050405020304" pitchFamily="18" charset="0"/>
              </a:rPr>
              <a:t>бібліотеки ХНУМГ</a:t>
            </a:r>
            <a:r>
              <a:rPr lang="uk-UA" sz="2600" dirty="0">
                <a:latin typeface="Times New Roman" panose="02020603050405020304" pitchFamily="18" charset="0"/>
              </a:rPr>
              <a:t/>
            </a:r>
            <a:br>
              <a:rPr lang="uk-UA" sz="2600" dirty="0">
                <a:latin typeface="Times New Roman" panose="02020603050405020304" pitchFamily="18" charset="0"/>
              </a:rPr>
            </a:br>
            <a:r>
              <a:rPr lang="uk-UA" sz="2600" dirty="0">
                <a:latin typeface="Times New Roman" panose="02020603050405020304" pitchFamily="18" charset="0"/>
              </a:rPr>
              <a:t> за допомогою </a:t>
            </a:r>
            <a:r>
              <a:rPr lang="uk-UA" sz="2600" dirty="0" smtClean="0">
                <a:latin typeface="Times New Roman" panose="02020603050405020304" pitchFamily="18" charset="0"/>
              </a:rPr>
              <a:t>АІБС </a:t>
            </a:r>
            <a:r>
              <a:rPr lang="uk-UA" sz="2600" dirty="0">
                <a:latin typeface="Times New Roman" panose="02020603050405020304" pitchFamily="18" charset="0"/>
              </a:rPr>
              <a:t>«</a:t>
            </a:r>
            <a:r>
              <a:rPr lang="uk-UA" sz="2600" dirty="0" err="1" smtClean="0">
                <a:latin typeface="Times New Roman" panose="02020603050405020304" pitchFamily="18" charset="0"/>
              </a:rPr>
              <a:t>Ко</a:t>
            </a:r>
            <a:r>
              <a:rPr lang="en-US" sz="2600" dirty="0" smtClean="0">
                <a:latin typeface="Times New Roman" panose="02020603050405020304" pitchFamily="18" charset="0"/>
              </a:rPr>
              <a:t>h</a:t>
            </a:r>
            <a:r>
              <a:rPr lang="uk-UA" sz="2600" dirty="0" smtClean="0">
                <a:latin typeface="Times New Roman" panose="02020603050405020304" pitchFamily="18" charset="0"/>
              </a:rPr>
              <a:t>а» 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480" y="2603500"/>
            <a:ext cx="11506200" cy="40259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455559"/>
              </p:ext>
            </p:extLst>
          </p:nvPr>
        </p:nvGraphicFramePr>
        <p:xfrm>
          <a:off x="426720" y="2269013"/>
          <a:ext cx="11460480" cy="42418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9761"/>
                <a:gridCol w="3819761"/>
                <a:gridCol w="3820958"/>
              </a:tblGrid>
              <a:tr h="9571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aseline="0" dirty="0" smtClean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aseline="0" dirty="0" smtClean="0">
                          <a:effectLst/>
                          <a:latin typeface="Times New Roman" panose="02020603050405020304" pitchFamily="18" charset="0"/>
                        </a:rPr>
                        <a:t>Рік</a:t>
                      </a:r>
                      <a:endParaRPr lang="ru-RU" sz="2000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aseline="0" dirty="0">
                          <a:effectLst/>
                          <a:latin typeface="Times New Roman" panose="02020603050405020304" pitchFamily="18" charset="0"/>
                        </a:rPr>
                        <a:t>Введено описів за рік (назв) у </a:t>
                      </a:r>
                      <a:r>
                        <a:rPr lang="uk-UA" sz="2000" baseline="0" dirty="0" smtClean="0">
                          <a:effectLst/>
                          <a:latin typeface="Times New Roman" panose="02020603050405020304" pitchFamily="18" charset="0"/>
                        </a:rPr>
                        <a:t>АІБС </a:t>
                      </a:r>
                      <a:r>
                        <a:rPr lang="uk-UA" sz="2000" baseline="0" dirty="0">
                          <a:effectLst/>
                          <a:latin typeface="Times New Roman" panose="02020603050405020304" pitchFamily="18" charset="0"/>
                        </a:rPr>
                        <a:t>«</a:t>
                      </a:r>
                      <a:r>
                        <a:rPr lang="uk-UA" sz="2000" baseline="0" dirty="0" err="1" smtClean="0">
                          <a:effectLst/>
                          <a:latin typeface="Times New Roman" panose="02020603050405020304" pitchFamily="18" charset="0"/>
                        </a:rPr>
                        <a:t>Ко</a:t>
                      </a:r>
                      <a:r>
                        <a:rPr lang="en-US" sz="2000" baseline="0" dirty="0" smtClean="0">
                          <a:effectLst/>
                          <a:latin typeface="Times New Roman" panose="02020603050405020304" pitchFamily="18" charset="0"/>
                        </a:rPr>
                        <a:t>h</a:t>
                      </a:r>
                      <a:r>
                        <a:rPr lang="uk-UA" sz="2000" baseline="0" dirty="0" smtClean="0">
                          <a:effectLst/>
                          <a:latin typeface="Times New Roman" panose="02020603050405020304" pitchFamily="18" charset="0"/>
                        </a:rPr>
                        <a:t>а</a:t>
                      </a:r>
                      <a:r>
                        <a:rPr lang="uk-UA" sz="2000" baseline="0" dirty="0">
                          <a:effectLst/>
                          <a:latin typeface="Times New Roman" panose="02020603050405020304" pitchFamily="18" charset="0"/>
                        </a:rPr>
                        <a:t>»</a:t>
                      </a:r>
                      <a:endParaRPr lang="ru-RU" sz="2000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aseline="0" dirty="0">
                          <a:effectLst/>
                          <a:latin typeface="Times New Roman" panose="02020603050405020304" pitchFamily="18" charset="0"/>
                        </a:rPr>
                        <a:t>Обсяг електронного каталогу в назвах станом на грудень поточного року</a:t>
                      </a:r>
                      <a:endParaRPr lang="ru-RU" sz="2000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61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aseline="0" dirty="0">
                          <a:effectLst/>
                          <a:latin typeface="Times New Roman" panose="02020603050405020304" pitchFamily="18" charset="0"/>
                        </a:rPr>
                        <a:t>2012</a:t>
                      </a:r>
                      <a:endParaRPr lang="ru-RU" sz="2000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9451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64267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15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aseline="0" dirty="0">
                          <a:effectLst/>
                          <a:latin typeface="Times New Roman" panose="02020603050405020304" pitchFamily="18" charset="0"/>
                        </a:rPr>
                        <a:t>2013</a:t>
                      </a:r>
                      <a:endParaRPr lang="ru-RU" sz="2000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9738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74005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93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aseline="0" dirty="0" smtClean="0">
                          <a:effectLst/>
                          <a:latin typeface="Times New Roman" panose="02020603050405020304" pitchFamily="18" charset="0"/>
                        </a:rPr>
                        <a:t>2014</a:t>
                      </a:r>
                      <a:r>
                        <a:rPr lang="en-US" sz="2000" baseline="0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2000" baseline="0" dirty="0" smtClean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aseline="0" dirty="0" smtClean="0">
                          <a:effectLst/>
                          <a:latin typeface="Times New Roman" panose="02020603050405020304" pitchFamily="18" charset="0"/>
                        </a:rPr>
                        <a:t>З листопада здійснили перехід на версію 3.14</a:t>
                      </a:r>
                      <a:endParaRPr lang="ru-RU" sz="1400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9302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83307 </a:t>
                      </a:r>
                      <a:r>
                        <a:rPr lang="uk-UA" sz="20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назв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66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/>
                        </a:rPr>
                        <a:t>2015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/>
                        </a:rPr>
                        <a:t>З лютого  здійснили перехід на версію 3.16</a:t>
                      </a:r>
                      <a:endParaRPr lang="en-US" sz="1400" baseline="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aseline="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/>
                        </a:rPr>
                        <a:t>2016</a:t>
                      </a:r>
                      <a:endParaRPr lang="ru-RU" sz="2000" baseline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/>
                        </a:rPr>
                        <a:t>21680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/>
                        </a:rPr>
                        <a:t>53356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uk-UA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0498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158343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653768 </a:t>
                      </a:r>
                      <a:r>
                        <a:rPr lang="uk-UA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примірник)</a:t>
                      </a:r>
                      <a:endParaRPr lang="en-US" sz="2000" b="1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5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58240" y="1249680"/>
            <a:ext cx="10393680" cy="4480559"/>
          </a:xfrm>
        </p:spPr>
        <p:txBody>
          <a:bodyPr/>
          <a:lstStyle/>
          <a:p>
            <a:pPr marL="0" indent="0"/>
            <a:r>
              <a:rPr lang="ru-RU" sz="3600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	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0040" y="1234440"/>
            <a:ext cx="11582400" cy="4922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З лютого 2015р. бібліотека працює на версії 3.16.04  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АІБС </a:t>
            </a: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«</a:t>
            </a:r>
            <a:r>
              <a:rPr lang="uk-UA" sz="2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Ко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а»:</a:t>
            </a:r>
          </a:p>
          <a:p>
            <a:endParaRPr lang="ru-RU" sz="2800" b="1" dirty="0" smtClean="0">
              <a:solidFill>
                <a:schemeClr val="bg1"/>
              </a:solidFill>
              <a:latin typeface="Times New Roman" charset="0"/>
              <a:cs typeface="Times New Roman" charset="0"/>
            </a:endParaRP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-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значно</a:t>
            </a:r>
            <a:r>
              <a:rPr lang="ru-RU" sz="2800" b="1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зросла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швидкість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та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якість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запису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примірників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,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пошуку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у ЕК </a:t>
            </a:r>
            <a:r>
              <a:rPr lang="ru-RU" sz="2800" b="1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;</a:t>
            </a:r>
            <a:endParaRPr lang="ru-RU" sz="2800" b="1" dirty="0">
              <a:solidFill>
                <a:schemeClr val="bg1"/>
              </a:solidFill>
              <a:latin typeface="Times New Roman" charset="0"/>
              <a:cs typeface="Times New Roman" charset="0"/>
            </a:endParaRPr>
          </a:p>
          <a:p>
            <a:r>
              <a:rPr lang="uk-UA" sz="2800" b="1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- маємо </a:t>
            </a:r>
            <a:r>
              <a:rPr lang="uk-UA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нарешті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можливість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аналітичного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опису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статей (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близько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20 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тис. на </a:t>
            </a:r>
            <a:r>
              <a:rPr lang="ru-RU" sz="2800" b="1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1.09.16;</a:t>
            </a:r>
            <a:endParaRPr lang="ru-RU" sz="2800" b="1" dirty="0">
              <a:solidFill>
                <a:schemeClr val="bg1"/>
              </a:solidFill>
              <a:latin typeface="Times New Roman" charset="0"/>
              <a:cs typeface="Times New Roman" charset="0"/>
            </a:endParaRP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-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робимо</a:t>
            </a:r>
            <a:r>
              <a:rPr lang="ru-RU" sz="2800" b="1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посилання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на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електронні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адреси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документів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 з Цифрового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репозиторію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,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сайтів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збірника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«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Комунальне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господарство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міст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» ,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міжнародного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науково-технічного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журналу «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Світлотехніка</a:t>
            </a:r>
            <a:r>
              <a:rPr lang="ru-RU" sz="28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та </a:t>
            </a:r>
            <a:r>
              <a:rPr lang="ru-RU" sz="2800" b="1" dirty="0" err="1">
                <a:solidFill>
                  <a:schemeClr val="bg1"/>
                </a:solidFill>
                <a:latin typeface="Times New Roman" charset="0"/>
                <a:cs typeface="Times New Roman" charset="0"/>
              </a:rPr>
              <a:t>електроенергетіка</a:t>
            </a:r>
            <a:r>
              <a:rPr lang="ru-RU" sz="2800" b="1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».</a:t>
            </a:r>
            <a:endParaRPr lang="ru-RU" sz="2800" b="1" dirty="0">
              <a:solidFill>
                <a:schemeClr val="bg1"/>
              </a:solidFill>
              <a:latin typeface="Times New Roman" charset="0"/>
              <a:cs typeface="Times New Roman" charset="0"/>
            </a:endParaRPr>
          </a:p>
          <a:p>
            <a:endParaRPr lang="uk-UA" sz="2400" dirty="0">
              <a:solidFill>
                <a:schemeClr val="tx1"/>
              </a:solidFill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2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58240" y="1249680"/>
            <a:ext cx="10393680" cy="4480559"/>
          </a:xfrm>
        </p:spPr>
        <p:txBody>
          <a:bodyPr/>
          <a:lstStyle/>
          <a:p>
            <a:pPr marL="0" indent="0"/>
            <a:r>
              <a:rPr lang="ru-RU" sz="3600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	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16430" y="1889760"/>
            <a:ext cx="10674530" cy="4267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Tx/>
              <a:buChar char="-"/>
            </a:pPr>
            <a:r>
              <a:rPr lang="uk-UA" sz="3000" b="1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розміщуємо фото обкладинки документів в ЕК,</a:t>
            </a:r>
          </a:p>
          <a:p>
            <a:pPr marL="457200" indent="-457200">
              <a:buFontTx/>
              <a:buChar char="-"/>
            </a:pPr>
            <a:r>
              <a:rPr lang="uk-UA" sz="3000" b="1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анотацію та зміст навчальних посібників,</a:t>
            </a:r>
          </a:p>
          <a:p>
            <a:r>
              <a:rPr lang="uk-UA" sz="3000" b="1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- </a:t>
            </a:r>
            <a:r>
              <a:rPr lang="uk-UA" sz="3000" b="1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 користувачі мають змогу робити електронний заказ документів,  та ін.</a:t>
            </a:r>
          </a:p>
          <a:p>
            <a:r>
              <a:rPr lang="uk-UA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79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58240" y="1249680"/>
            <a:ext cx="10393680" cy="4480559"/>
          </a:xfrm>
        </p:spPr>
        <p:txBody>
          <a:bodyPr/>
          <a:lstStyle/>
          <a:p>
            <a:pPr marL="0" indent="0"/>
            <a:r>
              <a:rPr lang="ru-RU" sz="3600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	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16430" y="1630680"/>
            <a:ext cx="10674530" cy="41757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	</a:t>
            </a:r>
            <a:endParaRPr lang="ru-RU" sz="2400" dirty="0" smtClean="0">
              <a:solidFill>
                <a:schemeClr val="bg1"/>
              </a:solidFill>
              <a:latin typeface="Times New Roman" charset="0"/>
              <a:cs typeface="Times New Roman" charset="0"/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	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Масштабність </a:t>
            </a:r>
            <a:r>
              <a:rPr lang="uk-UA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нових завдань , які час встановлює перед системою вищої освіти в Україні та  відповідальність співробітників бібліотеки за впровадження інформаційних технологій в практику навчального процесу 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ВУЗу, </a:t>
            </a:r>
            <a:r>
              <a:rPr lang="uk-UA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піднесення його якості, залишаються пріоритетними цілями діяльності </a:t>
            </a:r>
            <a:r>
              <a:rPr lang="uk-UA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наукової бібліотеки ХНУМГ.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49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58240" y="1249680"/>
            <a:ext cx="10393680" cy="4480559"/>
          </a:xfrm>
        </p:spPr>
        <p:txBody>
          <a:bodyPr/>
          <a:lstStyle/>
          <a:p>
            <a:pPr marL="0" indent="0"/>
            <a:r>
              <a:rPr lang="ru-RU" sz="3600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	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16430" y="1722120"/>
            <a:ext cx="10674530" cy="2636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err="1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Дякую</a:t>
            </a:r>
            <a:r>
              <a:rPr lang="ru-RU" sz="4400" b="1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за </a:t>
            </a:r>
            <a:r>
              <a:rPr lang="ru-RU" sz="4400" b="1" dirty="0" err="1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увагу</a:t>
            </a:r>
            <a:r>
              <a:rPr lang="ru-RU" sz="4400" dirty="0" smtClean="0">
                <a:solidFill>
                  <a:schemeClr val="bg1"/>
                </a:solidFill>
                <a:latin typeface="Times New Roman" charset="0"/>
                <a:cs typeface="Times New Roman" charset="0"/>
              </a:rPr>
              <a:t>!</a:t>
            </a:r>
            <a:endParaRPr lang="ru-RU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61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676</Words>
  <Application>Microsoft Office PowerPoint</Application>
  <PresentationFormat>Произвольный</PresentationFormat>
  <Paragraphs>152</Paragraphs>
  <Slides>16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Ион (конференц-зал)</vt:lpstr>
      <vt:lpstr>НАУКОВА БІБЛІОТЕКА  ХАРКІВСЬКОГО НАЦІОНАЛЬНОГО УНІВЕРСИТЕТУ МІСЬКОГО ГОСПОДАРСТВА  ІМЕНІ О. М. БЕКЕТОВА</vt:lpstr>
      <vt:lpstr>Автоматизація бібліотечно-інформаційної діяльності є одним із основних проявів процесу інформатизації. Процес автоматизації при цьому потребує застосування програмного забезпечення, яке зазвичай є платним.  Для досягнення мети співробітники бібліотек можуть використовувати програмне забезпечення з відкритим кодом, так як воно поширюється безкоштовно.</vt:lpstr>
      <vt:lpstr>АІБС «Koha» </vt:lpstr>
      <vt:lpstr>Презентация PowerPoint</vt:lpstr>
      <vt:lpstr>АІБС «Koha » забезпечує основні функції, які потрібні для обслуговування користувачів: </vt:lpstr>
      <vt:lpstr>Презентация PowerPoint</vt:lpstr>
      <vt:lpstr>В Україні система «Koha» зокрема використовується у таких бібліотеках:</vt:lpstr>
      <vt:lpstr>БІБЛІОТЕКА ХАРКІВСЬКОГО НАЦІОНАЛЬНОГО УНІВЕРСИТЕТУ МІСЬКОГО ГОСПОДАРСТВА  ІМЕНІ О. М. БЕКЕТОВА </vt:lpstr>
      <vt:lpstr>   Створення електронного каталогу на фонд бібліотеки ХНУМГ ім. О. М. Бекетова розпочалося з 2001 року завдяки придбанню  1 модуля та 5 ліцензій АІБС LiberMedia (Франція). Модуль дозволяв створювати бібліографічний та аналітичний опис документів.     Працювали у програмі з 2001 по 2008 рр. </vt:lpstr>
      <vt:lpstr>Презентация PowerPoint</vt:lpstr>
      <vt:lpstr>Динаміка створення електронного каталогу бібліотеки ХНУМГ  за допомогою АІБС «Коhа»</vt:lpstr>
      <vt:lpstr>Динаміка створення електронного каталогу бібліотеки ХНУМГ  за допомогою АІБС «Коhа»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ОСОБЛИВОСТІ ВПРОВАДЖЕННЯ АБІС «KOHA» В РОБОТУ БІБЛІОТЕКИ ХАРКІВСЬКОГО НАЦІОНАЛЬНОГО УНІВЕРСИТЕТУ МІСЬКОГО ГОСПОДАРСТВА ІМЕНІ О. М. БЕКЕТОВА</dc:title>
  <dc:creator/>
  <cp:lastModifiedBy/>
  <cp:revision>16</cp:revision>
  <dcterms:created xsi:type="dcterms:W3CDTF">2012-07-30T23:42:41Z</dcterms:created>
  <dcterms:modified xsi:type="dcterms:W3CDTF">2016-10-10T18:05:47Z</dcterms:modified>
</cp:coreProperties>
</file>