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7" r:id="rId9"/>
    <p:sldId id="276" r:id="rId10"/>
    <p:sldId id="269" r:id="rId11"/>
    <p:sldId id="271" r:id="rId12"/>
    <p:sldId id="266" r:id="rId13"/>
    <p:sldId id="263" r:id="rId14"/>
    <p:sldId id="274" r:id="rId15"/>
    <p:sldId id="277" r:id="rId16"/>
    <p:sldId id="270" r:id="rId17"/>
    <p:sldId id="272" r:id="rId18"/>
    <p:sldId id="273" r:id="rId19"/>
    <p:sldId id="280" r:id="rId20"/>
    <p:sldId id="281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6848" y="2347583"/>
            <a:ext cx="7772400" cy="2664295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Cambria" pitchFamily="18" charset="0"/>
              </a:rPr>
              <a:t>Квартильний підхід до проблеми стимулювання публікаційної активності українських науковців</a:t>
            </a:r>
            <a:endParaRPr lang="uk-UA" sz="3600" b="1" dirty="0">
              <a:latin typeface="Cambria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66664" y="5085184"/>
            <a:ext cx="6400800" cy="84164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Сергій Назаровець</a:t>
            </a:r>
            <a:endParaRPr lang="uk-UA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849089"/>
            <a:ext cx="2006352" cy="14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27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592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50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вмісту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72816"/>
            <a:ext cx="3312368" cy="2925925"/>
          </a:xfrm>
        </p:spPr>
      </p:pic>
      <p:sp>
        <p:nvSpPr>
          <p:cNvPr id="6" name="Місце для вмісту 5"/>
          <p:cNvSpPr>
            <a:spLocks noGrp="1"/>
          </p:cNvSpPr>
          <p:nvPr>
            <p:ph sz="half" idx="2"/>
          </p:nvPr>
        </p:nvSpPr>
        <p:spPr>
          <a:xfrm>
            <a:off x="971600" y="1268760"/>
            <a:ext cx="4104456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400" b="1" dirty="0" smtClean="0">
                <a:latin typeface="Cambria" pitchFamily="18" charset="0"/>
              </a:rPr>
              <a:t>За які публікації преміюють науковців в університетах України?</a:t>
            </a:r>
            <a:endParaRPr lang="uk-UA" sz="4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2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Cambria" pitchFamily="18" charset="0"/>
              </a:rPr>
              <a:t>Київський університет </a:t>
            </a:r>
            <a:r>
              <a:rPr lang="ru-RU" sz="3600" b="1" dirty="0">
                <a:latin typeface="Cambria" pitchFamily="18" charset="0"/>
              </a:rPr>
              <a:t>імені Бориса Грінченка</a:t>
            </a:r>
            <a:endParaRPr lang="uk-UA" sz="3600" b="1" dirty="0">
              <a:latin typeface="Cambria" pitchFamily="18" charset="0"/>
            </a:endParaRPr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76872"/>
            <a:ext cx="2376264" cy="3065383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779912" y="2060848"/>
            <a:ext cx="4752528" cy="3528392"/>
          </a:xfrm>
        </p:spPr>
        <p:txBody>
          <a:bodyPr>
            <a:noAutofit/>
          </a:bodyPr>
          <a:lstStyle/>
          <a:p>
            <a:r>
              <a:rPr lang="uk-UA" sz="3200" dirty="0" smtClean="0">
                <a:latin typeface="Cambria" pitchFamily="18" charset="0"/>
              </a:rPr>
              <a:t>…статті</a:t>
            </a:r>
            <a:r>
              <a:rPr lang="uk-UA" sz="3200" dirty="0">
                <a:latin typeface="Cambria" pitchFamily="18" charset="0"/>
              </a:rPr>
              <a:t>, опубліковані в закордонних періодичних виданнях, які індексуються базами даних </a:t>
            </a:r>
            <a:r>
              <a:rPr lang="en-US" sz="3200" dirty="0">
                <a:latin typeface="Cambria" pitchFamily="18" charset="0"/>
              </a:rPr>
              <a:t>Web of Science, </a:t>
            </a:r>
            <a:r>
              <a:rPr lang="en-US" sz="3200" dirty="0" smtClean="0">
                <a:latin typeface="Cambria" pitchFamily="18" charset="0"/>
              </a:rPr>
              <a:t>Scopus</a:t>
            </a:r>
            <a:r>
              <a:rPr lang="uk-UA" sz="3200" dirty="0" smtClean="0">
                <a:latin typeface="Cambria" pitchFamily="18" charset="0"/>
              </a:rPr>
              <a:t>…</a:t>
            </a:r>
            <a:endParaRPr lang="uk-UA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914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Cambria" pitchFamily="18" charset="0"/>
              </a:rPr>
              <a:t>Харківський національний університет </a:t>
            </a:r>
            <a:r>
              <a:rPr lang="ru-RU" sz="3600" b="1" dirty="0">
                <a:latin typeface="Cambria" pitchFamily="18" charset="0"/>
              </a:rPr>
              <a:t>імені В.Н. Каразіна</a:t>
            </a:r>
            <a:endParaRPr lang="uk-UA" sz="3600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48880"/>
            <a:ext cx="2711008" cy="2700164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139952" y="2780928"/>
            <a:ext cx="4464496" cy="18002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Cambria" pitchFamily="18" charset="0"/>
              </a:rPr>
              <a:t>…публікація у виданні з імпакт-фактором більше 1…</a:t>
            </a:r>
            <a:endParaRPr lang="uk-UA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59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</a:rPr>
              <a:t>Сумський державний університет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2346043" cy="2791792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995936" y="2492896"/>
            <a:ext cx="4690864" cy="2520279"/>
          </a:xfrm>
        </p:spPr>
        <p:txBody>
          <a:bodyPr>
            <a:noAutofit/>
          </a:bodyPr>
          <a:lstStyle/>
          <a:p>
            <a:r>
              <a:rPr lang="uk-UA" sz="3200" dirty="0" smtClean="0">
                <a:latin typeface="Cambria" pitchFamily="18" charset="0"/>
              </a:rPr>
              <a:t>…здійснюється відповідно до рівня видання за імпакт-фактором…</a:t>
            </a:r>
            <a:endParaRPr lang="uk-UA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50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Cambria" pitchFamily="18" charset="0"/>
              </a:rPr>
              <a:t>Чернівецький національний університет імені Юрія Федьковича</a:t>
            </a:r>
            <a:endParaRPr lang="uk-UA" sz="3600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76871"/>
            <a:ext cx="2448272" cy="3007993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427984" y="2420888"/>
            <a:ext cx="4038600" cy="2592288"/>
          </a:xfrm>
        </p:spPr>
        <p:txBody>
          <a:bodyPr/>
          <a:lstStyle/>
          <a:p>
            <a:r>
              <a:rPr lang="uk-UA" sz="3200" dirty="0" smtClean="0">
                <a:latin typeface="Cambria" pitchFamily="18" charset="0"/>
              </a:rPr>
              <a:t>…відповідно до імпакт-фактора журналу / та наукометричної БД Scopus…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4620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374"/>
            <a:ext cx="9144000" cy="56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03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Імпакт-фактор </a:t>
            </a:r>
            <a:r>
              <a:rPr lang="en-US" b="1" i="1" dirty="0" smtClean="0">
                <a:latin typeface="Cambria" pitchFamily="18" charset="0"/>
              </a:rPr>
              <a:t>vs.</a:t>
            </a:r>
            <a:r>
              <a:rPr lang="en-US" b="1" dirty="0" smtClean="0">
                <a:latin typeface="Cambria" pitchFamily="18" charset="0"/>
              </a:rPr>
              <a:t> SJR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68960"/>
            <a:ext cx="2657329" cy="811749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355976" y="1916832"/>
            <a:ext cx="4038600" cy="3456384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Cambria" pitchFamily="18" charset="0"/>
              </a:rPr>
              <a:t>У Scopus не використовується поняття імпакт-факторів, замість нього журнали отримують SJR.</a:t>
            </a:r>
            <a:endParaRPr lang="uk-UA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75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mbria" pitchFamily="18" charset="0"/>
              </a:rPr>
              <a:t>A&amp;HCI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80928"/>
            <a:ext cx="3384376" cy="1556813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4008" y="2060848"/>
            <a:ext cx="3960440" cy="3124944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Cambria" pitchFamily="18" charset="0"/>
              </a:rPr>
              <a:t>Д</a:t>
            </a:r>
            <a:r>
              <a:rPr lang="uk-UA" sz="3200" dirty="0" smtClean="0">
                <a:latin typeface="Cambria" pitchFamily="18" charset="0"/>
              </a:rPr>
              <a:t>ля </a:t>
            </a:r>
            <a:r>
              <a:rPr lang="uk-UA" sz="3200" dirty="0">
                <a:latin typeface="Cambria" pitchFamily="18" charset="0"/>
              </a:rPr>
              <a:t>видань, які включені </a:t>
            </a:r>
            <a:r>
              <a:rPr lang="uk-UA" sz="3200" dirty="0" smtClean="0">
                <a:latin typeface="Cambria" pitchFamily="18" charset="0"/>
              </a:rPr>
              <a:t>в </a:t>
            </a:r>
            <a:r>
              <a:rPr lang="en-US" sz="3200" dirty="0" smtClean="0">
                <a:latin typeface="Cambria" pitchFamily="18" charset="0"/>
              </a:rPr>
              <a:t>Arts </a:t>
            </a:r>
            <a:r>
              <a:rPr lang="en-US" sz="3200" dirty="0">
                <a:latin typeface="Cambria" pitchFamily="18" charset="0"/>
              </a:rPr>
              <a:t>and Humanities Citation Index </a:t>
            </a:r>
            <a:r>
              <a:rPr lang="uk-UA" sz="3200" dirty="0">
                <a:latin typeface="Cambria" pitchFamily="18" charset="0"/>
              </a:rPr>
              <a:t>імпакт-фактори </a:t>
            </a:r>
            <a:r>
              <a:rPr lang="uk-UA" sz="3200" dirty="0" smtClean="0">
                <a:latin typeface="Cambria" pitchFamily="18" charset="0"/>
              </a:rPr>
              <a:t>не обраховують.</a:t>
            </a:r>
            <a:endParaRPr lang="uk-UA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28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Кількість співавторів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3438283" cy="3917031"/>
          </a:xfrm>
        </p:spPr>
      </p:pic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4211960" y="1700809"/>
            <a:ext cx="4752528" cy="424847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ambria" pitchFamily="18" charset="0"/>
              </a:rPr>
              <a:t>Стаття-рекордсменка </a:t>
            </a:r>
            <a:r>
              <a:rPr lang="uk-UA" dirty="0">
                <a:latin typeface="Cambria" pitchFamily="18" charset="0"/>
              </a:rPr>
              <a:t>за кількістю співавторів </a:t>
            </a:r>
            <a:r>
              <a:rPr lang="uk-UA" dirty="0" smtClean="0">
                <a:latin typeface="Cambria" pitchFamily="18" charset="0"/>
              </a:rPr>
              <a:t>– «</a:t>
            </a:r>
            <a:r>
              <a:rPr lang="en-US" dirty="0">
                <a:latin typeface="Cambria" pitchFamily="18" charset="0"/>
              </a:rPr>
              <a:t>Observation of a new particle in the search for the Standard Model Higgs boson with the ATLAS detector at the LHC», </a:t>
            </a:r>
            <a:r>
              <a:rPr lang="uk-UA" dirty="0">
                <a:latin typeface="Cambria" pitchFamily="18" charset="0"/>
              </a:rPr>
              <a:t>до публікації якої долучився </a:t>
            </a:r>
            <a:r>
              <a:rPr lang="uk-UA" b="1" dirty="0">
                <a:latin typeface="Cambria" pitchFamily="18" charset="0"/>
              </a:rPr>
              <a:t>аж 3171 автор!</a:t>
            </a:r>
          </a:p>
        </p:txBody>
      </p:sp>
    </p:spTree>
    <p:extLst>
      <p:ext uri="{BB962C8B-B14F-4D97-AF65-F5344CB8AC3E}">
        <p14:creationId xmlns:p14="http://schemas.microsoft.com/office/powerpoint/2010/main" val="2989053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38737"/>
            <a:ext cx="7416824" cy="5562618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 smtClean="0">
                <a:latin typeface="Cambria" pitchFamily="18" charset="0"/>
              </a:rPr>
              <a:t>Квартильний підхід</a:t>
            </a:r>
            <a:endParaRPr lang="uk-UA" sz="60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60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</a:rPr>
              <a:t>Для визначення розміру премій пропонується враховувати: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71600" y="2276872"/>
            <a:ext cx="7560840" cy="3096344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latin typeface="Cambria" pitchFamily="18" charset="0"/>
              </a:rPr>
              <a:t>кількість </a:t>
            </a:r>
            <a:r>
              <a:rPr lang="uk-UA" dirty="0">
                <a:latin typeface="Cambria" pitchFamily="18" charset="0"/>
              </a:rPr>
              <a:t>публікацій </a:t>
            </a:r>
            <a:r>
              <a:rPr lang="uk-UA" dirty="0" smtClean="0">
                <a:latin typeface="Cambria" pitchFamily="18" charset="0"/>
              </a:rPr>
              <a:t>у виданнях</a:t>
            </a:r>
            <a:r>
              <a:rPr lang="uk-UA" dirty="0">
                <a:latin typeface="Cambria" pitchFamily="18" charset="0"/>
              </a:rPr>
              <a:t>, які включені у </a:t>
            </a:r>
            <a:r>
              <a:rPr lang="en-US" dirty="0" smtClean="0">
                <a:latin typeface="Cambria" pitchFamily="18" charset="0"/>
              </a:rPr>
              <a:t>Scopus;</a:t>
            </a:r>
            <a:endParaRPr lang="uk-UA" dirty="0" smtClean="0">
              <a:latin typeface="Cambria" pitchFamily="18" charset="0"/>
            </a:endParaRPr>
          </a:p>
          <a:p>
            <a:r>
              <a:rPr lang="uk-UA" dirty="0" smtClean="0">
                <a:latin typeface="Cambria" pitchFamily="18" charset="0"/>
              </a:rPr>
              <a:t>кількість </a:t>
            </a:r>
            <a:r>
              <a:rPr lang="uk-UA" dirty="0">
                <a:latin typeface="Cambria" pitchFamily="18" charset="0"/>
              </a:rPr>
              <a:t>співавторів публікацій</a:t>
            </a:r>
            <a:r>
              <a:rPr lang="uk-UA" dirty="0" smtClean="0">
                <a:latin typeface="Cambria" pitchFamily="18" charset="0"/>
              </a:rPr>
              <a:t>;</a:t>
            </a:r>
          </a:p>
          <a:p>
            <a:r>
              <a:rPr lang="uk-UA" dirty="0" smtClean="0">
                <a:latin typeface="Cambria" pitchFamily="18" charset="0"/>
              </a:rPr>
              <a:t>квартиль </a:t>
            </a:r>
            <a:r>
              <a:rPr lang="uk-UA" dirty="0">
                <a:latin typeface="Cambria" pitchFamily="18" charset="0"/>
              </a:rPr>
              <a:t>журналу згідно даних </a:t>
            </a:r>
            <a:r>
              <a:rPr lang="uk-UA" dirty="0" smtClean="0">
                <a:latin typeface="Cambria" pitchFamily="18" charset="0"/>
              </a:rPr>
              <a:t>порталу </a:t>
            </a:r>
            <a:r>
              <a:rPr lang="en-US" dirty="0" smtClean="0">
                <a:latin typeface="Cambria" pitchFamily="18" charset="0"/>
              </a:rPr>
              <a:t>SCImago </a:t>
            </a:r>
            <a:r>
              <a:rPr lang="en-US" dirty="0">
                <a:latin typeface="Cambria" pitchFamily="18" charset="0"/>
              </a:rPr>
              <a:t>Journal &amp; Country Rank.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0126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Квартиль журналу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uk-UA" dirty="0">
                <a:latin typeface="Cambria" pitchFamily="18" charset="0"/>
              </a:rPr>
              <a:t>Квартиль – категорія </a:t>
            </a:r>
            <a:r>
              <a:rPr lang="uk-UA" dirty="0" smtClean="0">
                <a:latin typeface="Cambria" pitchFamily="18" charset="0"/>
              </a:rPr>
              <a:t>наукового журналу, що залежить від його </a:t>
            </a:r>
            <a:r>
              <a:rPr lang="uk-UA" dirty="0" err="1" smtClean="0">
                <a:latin typeface="Cambria" pitchFamily="18" charset="0"/>
              </a:rPr>
              <a:t>бібліометричних</a:t>
            </a:r>
            <a:r>
              <a:rPr lang="uk-UA" dirty="0" smtClean="0">
                <a:latin typeface="Cambria" pitchFamily="18" charset="0"/>
              </a:rPr>
              <a:t> </a:t>
            </a:r>
            <a:r>
              <a:rPr lang="uk-UA" dirty="0">
                <a:latin typeface="Cambria" pitchFamily="18" charset="0"/>
              </a:rPr>
              <a:t>показників, </a:t>
            </a:r>
            <a:r>
              <a:rPr lang="uk-UA" dirty="0" smtClean="0">
                <a:latin typeface="Cambria" pitchFamily="18" charset="0"/>
              </a:rPr>
              <a:t>які  вказують </a:t>
            </a:r>
            <a:r>
              <a:rPr lang="uk-UA" dirty="0">
                <a:latin typeface="Cambria" pitchFamily="18" charset="0"/>
              </a:rPr>
              <a:t>на рівень </a:t>
            </a:r>
            <a:r>
              <a:rPr lang="uk-UA" dirty="0" smtClean="0">
                <a:latin typeface="Cambria" pitchFamily="18" charset="0"/>
              </a:rPr>
              <a:t>його </a:t>
            </a:r>
            <a:r>
              <a:rPr lang="uk-UA" dirty="0" err="1" smtClean="0">
                <a:latin typeface="Cambria" pitchFamily="18" charset="0"/>
              </a:rPr>
              <a:t>цитованості</a:t>
            </a:r>
            <a:r>
              <a:rPr lang="uk-UA" dirty="0" smtClean="0">
                <a:latin typeface="Cambria" pitchFamily="18" charset="0"/>
              </a:rPr>
              <a:t>. </a:t>
            </a:r>
          </a:p>
          <a:p>
            <a:r>
              <a:rPr lang="uk-UA" dirty="0" smtClean="0">
                <a:latin typeface="Cambria" pitchFamily="18" charset="0"/>
              </a:rPr>
              <a:t>Кожен </a:t>
            </a:r>
            <a:r>
              <a:rPr lang="uk-UA" dirty="0">
                <a:latin typeface="Cambria" pitchFamily="18" charset="0"/>
              </a:rPr>
              <a:t>журнал потрапляє в один з чотирьох </a:t>
            </a:r>
            <a:r>
              <a:rPr lang="uk-UA" dirty="0" err="1" smtClean="0">
                <a:latin typeface="Cambria" pitchFamily="18" charset="0"/>
              </a:rPr>
              <a:t>квартилів</a:t>
            </a:r>
            <a:r>
              <a:rPr lang="uk-UA" dirty="0" smtClean="0">
                <a:latin typeface="Cambria" pitchFamily="18" charset="0"/>
              </a:rPr>
              <a:t> конкретної </a:t>
            </a:r>
            <a:r>
              <a:rPr lang="ru-RU" dirty="0" err="1" smtClean="0">
                <a:latin typeface="Cambria" pitchFamily="18" charset="0"/>
              </a:rPr>
              <a:t>предметної</a:t>
            </a:r>
            <a:r>
              <a:rPr lang="ru-RU" dirty="0" smtClean="0">
                <a:latin typeface="Cambria" pitchFamily="18" charset="0"/>
              </a:rPr>
              <a:t> </a:t>
            </a:r>
            <a:r>
              <a:rPr lang="ru-RU" dirty="0" err="1" smtClean="0">
                <a:latin typeface="Cambria" pitchFamily="18" charset="0"/>
              </a:rPr>
              <a:t>галузі</a:t>
            </a:r>
            <a:r>
              <a:rPr lang="uk-UA" dirty="0" smtClean="0">
                <a:latin typeface="Cambria" pitchFamily="18" charset="0"/>
              </a:rPr>
              <a:t>: </a:t>
            </a:r>
            <a:r>
              <a:rPr lang="uk-UA" b="1" dirty="0">
                <a:latin typeface="Cambria" pitchFamily="18" charset="0"/>
              </a:rPr>
              <a:t>від найвищого </a:t>
            </a:r>
            <a:r>
              <a:rPr lang="en-US" b="1" dirty="0">
                <a:latin typeface="Cambria" pitchFamily="18" charset="0"/>
              </a:rPr>
              <a:t>Q1 </a:t>
            </a:r>
            <a:r>
              <a:rPr lang="uk-UA" b="1" dirty="0">
                <a:latin typeface="Cambria" pitchFamily="18" charset="0"/>
              </a:rPr>
              <a:t>до найнижчого </a:t>
            </a:r>
            <a:r>
              <a:rPr lang="en-US" b="1" dirty="0">
                <a:latin typeface="Cambria" pitchFamily="18" charset="0"/>
              </a:rPr>
              <a:t>Q4</a:t>
            </a:r>
            <a:r>
              <a:rPr lang="en-US" dirty="0">
                <a:latin typeface="Cambria" pitchFamily="18" charset="0"/>
              </a:rPr>
              <a:t>.</a:t>
            </a:r>
            <a:endParaRPr lang="uk-UA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429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ambria" pitchFamily="18" charset="0"/>
              </a:rPr>
              <a:t>SCImago Journal &amp; Country Rank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8015013" cy="3991913"/>
          </a:xfrm>
        </p:spPr>
      </p:pic>
      <p:sp>
        <p:nvSpPr>
          <p:cNvPr id="5" name="TextBox 4"/>
          <p:cNvSpPr txBox="1"/>
          <p:nvPr/>
        </p:nvSpPr>
        <p:spPr>
          <a:xfrm>
            <a:off x="2051720" y="5702329"/>
            <a:ext cx="5048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" pitchFamily="18" charset="0"/>
              </a:rPr>
              <a:t>http://www.scimagojr.com/journalrank.php</a:t>
            </a:r>
            <a:endParaRPr lang="uk-UA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0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Формула розрахунку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300873" cy="3960439"/>
          </a:xfrm>
        </p:spPr>
      </p:pic>
    </p:spTree>
    <p:extLst>
      <p:ext uri="{BB962C8B-B14F-4D97-AF65-F5344CB8AC3E}">
        <p14:creationId xmlns:p14="http://schemas.microsoft.com/office/powerpoint/2010/main" val="2865060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Коефіцієнт </a:t>
            </a:r>
            <a:r>
              <a:rPr lang="uk-UA" b="1" dirty="0">
                <a:latin typeface="Cambria" pitchFamily="18" charset="0"/>
              </a:rPr>
              <a:t>журналу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700808"/>
            <a:ext cx="8003232" cy="4061048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При </a:t>
            </a:r>
            <a:r>
              <a:rPr lang="uk-UA" dirty="0">
                <a:latin typeface="Cambria" pitchFamily="18" charset="0"/>
              </a:rPr>
              <a:t>цьому </a:t>
            </a:r>
            <a:r>
              <a:rPr lang="uk-UA" dirty="0" smtClean="0">
                <a:latin typeface="Cambria" pitchFamily="18" charset="0"/>
              </a:rPr>
              <a:t>пропонується, що коефіцієнт </a:t>
            </a:r>
            <a:r>
              <a:rPr lang="uk-UA" dirty="0">
                <a:latin typeface="Cambria" pitchFamily="18" charset="0"/>
              </a:rPr>
              <a:t>журналу </a:t>
            </a:r>
            <a:r>
              <a:rPr lang="en-US" dirty="0">
                <a:latin typeface="Cambria" pitchFamily="18" charset="0"/>
              </a:rPr>
              <a:t>I </a:t>
            </a:r>
            <a:r>
              <a:rPr lang="uk-UA" dirty="0">
                <a:latin typeface="Cambria" pitchFamily="18" charset="0"/>
              </a:rPr>
              <a:t>квартилю = 4, </a:t>
            </a:r>
            <a:r>
              <a:rPr lang="en-US" dirty="0">
                <a:latin typeface="Cambria" pitchFamily="18" charset="0"/>
              </a:rPr>
              <a:t>II </a:t>
            </a:r>
            <a:r>
              <a:rPr lang="uk-UA" dirty="0">
                <a:latin typeface="Cambria" pitchFamily="18" charset="0"/>
              </a:rPr>
              <a:t>квартилю = 3, </a:t>
            </a:r>
            <a:r>
              <a:rPr lang="en-US" dirty="0">
                <a:latin typeface="Cambria" pitchFamily="18" charset="0"/>
              </a:rPr>
              <a:t>III </a:t>
            </a:r>
            <a:r>
              <a:rPr lang="uk-UA" dirty="0">
                <a:latin typeface="Cambria" pitchFamily="18" charset="0"/>
              </a:rPr>
              <a:t>квартилю = 2, </a:t>
            </a:r>
            <a:r>
              <a:rPr lang="en-US" dirty="0">
                <a:latin typeface="Cambria" pitchFamily="18" charset="0"/>
              </a:rPr>
              <a:t>IV </a:t>
            </a:r>
            <a:r>
              <a:rPr lang="uk-UA" dirty="0">
                <a:latin typeface="Cambria" pitchFamily="18" charset="0"/>
              </a:rPr>
              <a:t>квартилю = </a:t>
            </a:r>
            <a:r>
              <a:rPr lang="uk-UA" dirty="0" smtClean="0">
                <a:latin typeface="Cambria" pitchFamily="18" charset="0"/>
              </a:rPr>
              <a:t>1;</a:t>
            </a:r>
          </a:p>
          <a:p>
            <a:r>
              <a:rPr lang="uk-UA" dirty="0" smtClean="0">
                <a:latin typeface="Cambria" pitchFamily="18" charset="0"/>
              </a:rPr>
              <a:t>Коефіцієнт </a:t>
            </a:r>
            <a:r>
              <a:rPr lang="uk-UA" dirty="0">
                <a:latin typeface="Cambria" pitchFamily="18" charset="0"/>
              </a:rPr>
              <a:t>для матеріалів конференції = </a:t>
            </a:r>
            <a:r>
              <a:rPr lang="uk-UA" dirty="0" smtClean="0">
                <a:latin typeface="Cambria" pitchFamily="18" charset="0"/>
              </a:rPr>
              <a:t>1 (для </a:t>
            </a:r>
            <a:r>
              <a:rPr lang="uk-UA" dirty="0">
                <a:latin typeface="Cambria" pitchFamily="18" charset="0"/>
              </a:rPr>
              <a:t>комп’ютерних дисциплін 2</a:t>
            </a:r>
            <a:r>
              <a:rPr lang="uk-UA" dirty="0" smtClean="0">
                <a:latin typeface="Cambria" pitchFamily="18" charset="0"/>
              </a:rPr>
              <a:t>);</a:t>
            </a:r>
          </a:p>
          <a:p>
            <a:r>
              <a:rPr lang="uk-UA" dirty="0" smtClean="0">
                <a:latin typeface="Cambria" pitchFamily="18" charset="0"/>
              </a:rPr>
              <a:t>Коефіцієнт </a:t>
            </a:r>
            <a:r>
              <a:rPr lang="uk-UA" dirty="0">
                <a:latin typeface="Cambria" pitchFamily="18" charset="0"/>
              </a:rPr>
              <a:t>для монографій = 1 (для соціо-гуманітарних дисциплін = 2).</a:t>
            </a:r>
          </a:p>
        </p:txBody>
      </p:sp>
    </p:spTree>
    <p:extLst>
      <p:ext uri="{BB962C8B-B14F-4D97-AF65-F5344CB8AC3E}">
        <p14:creationId xmlns:p14="http://schemas.microsoft.com/office/powerpoint/2010/main" val="4221551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4788024" y="1844824"/>
            <a:ext cx="3524200" cy="2764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dirty="0" smtClean="0">
                <a:latin typeface="Cambria" pitchFamily="18" charset="0"/>
              </a:rPr>
              <a:t>НЕ можна довіряти одному індикатору!</a:t>
            </a:r>
            <a:endParaRPr lang="uk-UA" sz="4000" b="1" dirty="0">
              <a:latin typeface="Cambr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96952"/>
            <a:ext cx="3096344" cy="24359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05" y="1340768"/>
            <a:ext cx="3014901" cy="14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83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24744"/>
            <a:ext cx="551324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Cambria" pitchFamily="18" charset="0"/>
              </a:rPr>
              <a:t>Не помиляється лише той, </a:t>
            </a:r>
            <a:endParaRPr lang="uk-UA" sz="3200" b="1" dirty="0" smtClean="0">
              <a:latin typeface="Cambria" pitchFamily="18" charset="0"/>
            </a:endParaRPr>
          </a:p>
          <a:p>
            <a:r>
              <a:rPr lang="uk-UA" sz="3200" b="1" dirty="0" smtClean="0">
                <a:latin typeface="Cambria" pitchFamily="18" charset="0"/>
              </a:rPr>
              <a:t>хто </a:t>
            </a:r>
            <a:r>
              <a:rPr lang="uk-UA" sz="3200" b="1" dirty="0">
                <a:latin typeface="Cambria" pitchFamily="18" charset="0"/>
              </a:rPr>
              <a:t>нікого не преміює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7449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404664"/>
            <a:ext cx="8424936" cy="5616624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solidFill>
              <a:schemeClr val="bg1">
                <a:alpha val="7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УНІВЕРСИТЕТСЬКА БІБЛІОТЕКА В СИСТЕМІ</a:t>
            </a:r>
          </a:p>
          <a:p>
            <a:pPr algn="ctr"/>
            <a:r>
              <a:rPr lang="uk-UA" sz="2400" b="1" dirty="0" smtClean="0"/>
              <a:t>МІЖНАРОДНИХ ВІДНОСИН: ЗНАЧЕННЯ, ДОСВІД, МОЖЛИВОСТІ</a:t>
            </a:r>
          </a:p>
          <a:p>
            <a:pPr algn="ctr"/>
            <a:r>
              <a:rPr lang="uk-UA" sz="2400" b="1" dirty="0" smtClean="0"/>
              <a:t> </a:t>
            </a:r>
            <a:r>
              <a:rPr lang="ru-RU" sz="2000" b="1" dirty="0" smtClean="0"/>
              <a:t>Наукова </a:t>
            </a:r>
            <a:r>
              <a:rPr lang="ru-RU" sz="2000" b="1" dirty="0"/>
              <a:t>бібліотека імені М. Максимовича Київського </a:t>
            </a:r>
            <a:r>
              <a:rPr lang="ru-RU" sz="2000" b="1" dirty="0" smtClean="0"/>
              <a:t>національного університету </a:t>
            </a:r>
            <a:r>
              <a:rPr lang="ru-RU" sz="2000" b="1" dirty="0"/>
              <a:t>імені Тараса </a:t>
            </a:r>
            <a:r>
              <a:rPr lang="ru-RU" sz="2000" b="1" dirty="0" err="1" smtClean="0"/>
              <a:t>Шевченка</a:t>
            </a:r>
            <a:endParaRPr lang="ru-RU" sz="2000" b="1" dirty="0" smtClean="0"/>
          </a:p>
          <a:p>
            <a:pPr algn="ctr"/>
            <a:r>
              <a:rPr lang="ru-RU" sz="2000" b="1" i="1" dirty="0" err="1" smtClean="0"/>
              <a:t>Київ</a:t>
            </a:r>
            <a:r>
              <a:rPr lang="ru-RU" sz="2000" b="1" i="1" dirty="0" smtClean="0"/>
              <a:t>, 19.11.2015</a:t>
            </a:r>
            <a:endParaRPr lang="ru-RU" sz="2000" b="1" i="1" dirty="0"/>
          </a:p>
          <a:p>
            <a:endParaRPr lang="en-US" sz="2400" b="1" dirty="0" smtClean="0"/>
          </a:p>
          <a:p>
            <a:pPr algn="r"/>
            <a:r>
              <a:rPr lang="uk-UA" sz="2400" b="1" dirty="0" smtClean="0"/>
              <a:t>Сергій НАЗАРОВЕЦЬ</a:t>
            </a:r>
          </a:p>
          <a:p>
            <a:pPr algn="r"/>
            <a:r>
              <a:rPr lang="uk-UA" sz="2000" dirty="0" smtClean="0"/>
              <a:t>В. о. директора</a:t>
            </a:r>
          </a:p>
          <a:p>
            <a:pPr algn="r"/>
            <a:r>
              <a:rPr lang="uk-UA" sz="2000" dirty="0" smtClean="0"/>
              <a:t>Наукової бібліотеки </a:t>
            </a:r>
          </a:p>
          <a:p>
            <a:pPr algn="r"/>
            <a:r>
              <a:rPr lang="uk-UA" sz="2000" dirty="0" smtClean="0"/>
              <a:t>Національного університету </a:t>
            </a:r>
          </a:p>
          <a:p>
            <a:pPr algn="r"/>
            <a:r>
              <a:rPr lang="uk-UA" sz="2000" dirty="0" smtClean="0"/>
              <a:t>«Києво-Могилянська академія»</a:t>
            </a:r>
          </a:p>
          <a:p>
            <a:pPr algn="r"/>
            <a:endParaRPr lang="uk-UA" sz="2000" dirty="0"/>
          </a:p>
          <a:p>
            <a:pPr algn="r"/>
            <a:r>
              <a:rPr lang="uk-UA" sz="2000" u="sng" dirty="0"/>
              <a:t>http://orcid.org/0000-0002-5067-4498</a:t>
            </a:r>
            <a:endParaRPr lang="uk-UA" sz="2000" dirty="0"/>
          </a:p>
          <a:p>
            <a:r>
              <a:rPr lang="en-US" sz="2000" dirty="0" smtClean="0"/>
              <a:t> 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056669"/>
            <a:ext cx="2136904" cy="23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947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360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Квартильний підхід до проблеми стимулювання публікаційної активності українських науковців</vt:lpstr>
      <vt:lpstr>Презентация PowerPoint</vt:lpstr>
      <vt:lpstr>Презентация PowerPoint</vt:lpstr>
      <vt:lpstr>Київський університет імені Бориса Грінченка</vt:lpstr>
      <vt:lpstr>Харківський національний університет імені В.Н. Каразіна</vt:lpstr>
      <vt:lpstr>Сумський державний університет</vt:lpstr>
      <vt:lpstr>Чернівецький національний університет імені Юрія Федьковича</vt:lpstr>
      <vt:lpstr>Презентация PowerPoint</vt:lpstr>
      <vt:lpstr>Імпакт-фактор vs. SJR</vt:lpstr>
      <vt:lpstr>A&amp;HCI</vt:lpstr>
      <vt:lpstr>Кількість співавторів</vt:lpstr>
      <vt:lpstr>Презентация PowerPoint</vt:lpstr>
      <vt:lpstr>Для визначення розміру премій пропонується враховувати:</vt:lpstr>
      <vt:lpstr>Квартиль журналу</vt:lpstr>
      <vt:lpstr>SCImago Journal &amp; Country Rank</vt:lpstr>
      <vt:lpstr>Формула розрахунку</vt:lpstr>
      <vt:lpstr>Коефіцієнт журналу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Квартильний підхід до проблеми стимулювання публікаційної активності українських науковців</dc:title>
  <dc:creator>Sergiy Nazarovets</dc:creator>
  <cp:lastModifiedBy>Serz Nazarovets</cp:lastModifiedBy>
  <cp:revision>67</cp:revision>
  <dcterms:created xsi:type="dcterms:W3CDTF">2010-02-23T11:30:32Z</dcterms:created>
  <dcterms:modified xsi:type="dcterms:W3CDTF">2015-11-18T19:17:06Z</dcterms:modified>
</cp:coreProperties>
</file>