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65" r:id="rId5"/>
    <p:sldId id="264" r:id="rId6"/>
    <p:sldId id="279" r:id="rId7"/>
    <p:sldId id="280" r:id="rId8"/>
    <p:sldId id="262" r:id="rId9"/>
    <p:sldId id="261" r:id="rId10"/>
    <p:sldId id="260" r:id="rId11"/>
    <p:sldId id="259" r:id="rId12"/>
    <p:sldId id="269" r:id="rId13"/>
    <p:sldId id="270" r:id="rId14"/>
    <p:sldId id="277" r:id="rId15"/>
    <p:sldId id="276" r:id="rId16"/>
    <p:sldId id="275" r:id="rId17"/>
    <p:sldId id="274" r:id="rId18"/>
    <p:sldId id="271" r:id="rId19"/>
    <p:sldId id="272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5052545"/>
            <a:ext cx="4896543" cy="1626107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Пружина В.П., зам. директора НБ </a:t>
            </a: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ОНУ имени </a:t>
            </a:r>
            <a:r>
              <a:rPr lang="ru-RU" sz="2000" b="1" dirty="0" err="1" smtClean="0">
                <a:solidFill>
                  <a:schemeClr val="tx1"/>
                </a:solidFill>
                <a:latin typeface="Georgia" pitchFamily="18" charset="0"/>
              </a:rPr>
              <a:t>И.И.Мечникова</a:t>
            </a:r>
            <a:endParaRPr lang="ru-RU" sz="20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г. Одесса</a:t>
            </a: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Georgia" pitchFamily="18" charset="0"/>
              </a:rPr>
              <a:t>16 апреля 2014 г.</a:t>
            </a:r>
            <a:endParaRPr lang="ru-RU" sz="20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979762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4000" b="1" dirty="0">
                <a:solidFill>
                  <a:schemeClr val="tx1"/>
                </a:solidFill>
                <a:latin typeface="Georgia" pitchFamily="18" charset="0"/>
              </a:rPr>
              <a:t>Т</a:t>
            </a:r>
            <a:r>
              <a:rPr lang="uk-UA" sz="4000" b="1" dirty="0" err="1">
                <a:solidFill>
                  <a:schemeClr val="tx1"/>
                </a:solidFill>
                <a:latin typeface="Georgia" pitchFamily="18" charset="0"/>
              </a:rPr>
              <a:t>рансформация</a:t>
            </a:r>
            <a:r>
              <a:rPr lang="uk-UA" sz="40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4000" b="1" dirty="0">
                <a:solidFill>
                  <a:schemeClr val="tx1"/>
                </a:solidFill>
                <a:latin typeface="Georgia" pitchFamily="18" charset="0"/>
              </a:rPr>
              <a:t>вузовской</a:t>
            </a:r>
            <a:r>
              <a:rPr lang="uk-UA" sz="40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uk-UA" sz="4000" b="1" dirty="0" err="1">
                <a:solidFill>
                  <a:schemeClr val="tx1"/>
                </a:solidFill>
                <a:latin typeface="Georgia" pitchFamily="18" charset="0"/>
              </a:rPr>
              <a:t>библиотеки</a:t>
            </a:r>
            <a:r>
              <a:rPr lang="uk-UA" sz="4000" b="1" dirty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en-US" sz="4000" b="1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uk-UA" sz="4000" b="1" dirty="0" err="1" smtClean="0">
                <a:solidFill>
                  <a:schemeClr val="tx1"/>
                </a:solidFill>
                <a:latin typeface="Georgia" pitchFamily="18" charset="0"/>
              </a:rPr>
              <a:t>новые</a:t>
            </a:r>
            <a:r>
              <a:rPr lang="uk-UA" sz="40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uk-UA" sz="4000" b="1" dirty="0" err="1">
                <a:solidFill>
                  <a:schemeClr val="tx1"/>
                </a:solidFill>
                <a:latin typeface="Georgia" pitchFamily="18" charset="0"/>
              </a:rPr>
              <a:t>возможности</a:t>
            </a:r>
            <a:r>
              <a:rPr lang="uk-UA" sz="4000" b="1" dirty="0">
                <a:solidFill>
                  <a:schemeClr val="tx1"/>
                </a:solidFill>
                <a:latin typeface="Georgia" pitchFamily="18" charset="0"/>
              </a:rPr>
              <a:t> в </a:t>
            </a:r>
            <a:r>
              <a:rPr lang="uk-UA" sz="4000" b="1" dirty="0" err="1">
                <a:solidFill>
                  <a:schemeClr val="tx1"/>
                </a:solidFill>
                <a:latin typeface="Georgia" pitchFamily="18" charset="0"/>
              </a:rPr>
              <a:t>издательской</a:t>
            </a:r>
            <a:r>
              <a:rPr lang="uk-UA" sz="40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uk-UA" sz="4000" b="1" dirty="0" err="1">
                <a:solidFill>
                  <a:schemeClr val="tx1"/>
                </a:solidFill>
                <a:latin typeface="Georgia" pitchFamily="18" charset="0"/>
              </a:rPr>
              <a:t>деятельности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6309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68299" y="63813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7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99" y="524252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49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8" y="5417121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общие документы\2014\Свидетельство Вестни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6631"/>
            <a:ext cx="5184576" cy="636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10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345" y="1484784"/>
            <a:ext cx="7214120" cy="5001256"/>
          </a:xfrm>
        </p:spPr>
        <p:txBody>
          <a:bodyPr/>
          <a:lstStyle/>
          <a:p>
            <a:pPr marL="0" indent="0" algn="l">
              <a:buClrTx/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Освещение 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теоретических и практических вопросов библиотековедения, </a:t>
            </a:r>
            <a:r>
              <a:rPr lang="ru-RU" sz="20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библиографоведения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,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книговедения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.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Исследования 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по истории развития библиотечного дела, принципы формирования библиотечной системы, структура и свойства библиографической информации, изучение произведений печати и процессов их создания.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Исследование 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компьютерных технологий в области библиотечного дела, новых возможностей фиксирования, сохранения и использования информации.</a:t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885384" cy="60924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Georgia" pitchFamily="18" charset="0"/>
              </a:rPr>
              <a:t>Цели создания журнала</a:t>
            </a:r>
            <a:endParaRPr lang="ru-RU" sz="32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4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1924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22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44824"/>
            <a:ext cx="7992887" cy="4680520"/>
          </a:xfrm>
        </p:spPr>
        <p:txBody>
          <a:bodyPr/>
          <a:lstStyle/>
          <a:p>
            <a:pPr marL="0" indent="0" algn="l">
              <a:buClrTx/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Сбор 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материала и составление издательского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соглашения.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Внутреннее 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и внешнее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рецензирование.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Обработка 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материала: оформление титульных листов, размещение статей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по 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разделам журнала, редактирование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текста и т.д.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uk-UA" sz="2000" dirty="0" err="1">
                <a:solidFill>
                  <a:schemeClr val="tx1"/>
                </a:solidFill>
                <a:effectLst/>
                <a:latin typeface="Georgia" pitchFamily="18" charset="0"/>
              </a:rPr>
              <a:t>Ф</a:t>
            </a:r>
            <a:r>
              <a:rPr lang="uk-UA" sz="20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орматирование</a:t>
            </a:r>
            <a:r>
              <a:rPr lang="uk-UA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000" dirty="0" err="1">
                <a:solidFill>
                  <a:schemeClr val="tx1"/>
                </a:solidFill>
                <a:effectLst/>
                <a:latin typeface="Georgia" pitchFamily="18" charset="0"/>
              </a:rPr>
              <a:t>авторских</a:t>
            </a:r>
            <a:r>
              <a:rPr lang="uk-UA" sz="20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статей </a:t>
            </a:r>
            <a:r>
              <a:rPr lang="uk-UA" sz="2000" dirty="0" err="1">
                <a:solidFill>
                  <a:schemeClr val="tx1"/>
                </a:solidFill>
                <a:effectLst/>
                <a:latin typeface="Georgia" pitchFamily="18" charset="0"/>
              </a:rPr>
              <a:t>согласно</a:t>
            </a:r>
            <a:r>
              <a:rPr lang="uk-UA" sz="20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000" dirty="0" err="1">
                <a:solidFill>
                  <a:schemeClr val="tx1"/>
                </a:solidFill>
                <a:effectLst/>
                <a:latin typeface="Georgia" pitchFamily="18" charset="0"/>
              </a:rPr>
              <a:t>ГОСТам</a:t>
            </a:r>
            <a:r>
              <a:rPr lang="uk-UA" sz="20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.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111330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Georgia" pitchFamily="18" charset="0"/>
              </a:rPr>
              <a:t>Подготовка  журнала  к изданию</a:t>
            </a:r>
            <a:endParaRPr lang="ru-RU" sz="32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4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39326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33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4305" y="1916832"/>
            <a:ext cx="7131496" cy="4464496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Рекомендация  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Ученого совета университета к печати. </a:t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Передача  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макета в издательский центр университета  для верстки журнала. </a:t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Вычитка материала в библиотеке.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Редакция  английских </a:t>
            </a: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>текстов,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перевод резюме.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11853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dirty="0">
                <a:solidFill>
                  <a:schemeClr val="tx1"/>
                </a:solidFill>
                <a:latin typeface="Georgia" pitchFamily="18" charset="0"/>
              </a:rPr>
              <a:t>Подготовка  журнала  к изданию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8924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83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1" y="332656"/>
            <a:ext cx="7334200" cy="136815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  <a:latin typeface="Georgia" pitchFamily="18" charset="0"/>
              </a:rPr>
              <a:t>Размещение  электронной версии выпуска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443841"/>
            <a:ext cx="835292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Georgia" pitchFamily="18" charset="0"/>
              </a:rPr>
              <a:t/>
            </a:r>
            <a:br>
              <a:rPr lang="ru-RU" sz="2000" b="1" dirty="0">
                <a:latin typeface="Georgia" pitchFamily="18" charset="0"/>
              </a:rPr>
            </a:br>
            <a:r>
              <a:rPr lang="ru-RU" sz="2000" b="1" dirty="0">
                <a:latin typeface="Georgia" pitchFamily="18" charset="0"/>
              </a:rPr>
              <a:t>        </a:t>
            </a:r>
            <a:r>
              <a:rPr lang="ru-RU" sz="2400" b="1" dirty="0">
                <a:latin typeface="Georgia" pitchFamily="18" charset="0"/>
              </a:rPr>
              <a:t>- на официальном сайте журнала, </a:t>
            </a:r>
            <a:endParaRPr lang="ru-RU" sz="2400" b="1" dirty="0" smtClean="0">
              <a:latin typeface="Georgia" pitchFamily="18" charset="0"/>
            </a:endParaRPr>
          </a:p>
          <a:p>
            <a:r>
              <a:rPr lang="ru-RU" sz="2400" b="1" dirty="0">
                <a:latin typeface="Georgia" pitchFamily="18" charset="0"/>
              </a:rPr>
              <a:t/>
            </a:r>
            <a:br>
              <a:rPr lang="ru-RU" sz="2400" b="1" dirty="0">
                <a:latin typeface="Georgia" pitchFamily="18" charset="0"/>
              </a:rPr>
            </a:br>
            <a:r>
              <a:rPr lang="ru-RU" sz="2400" b="1" dirty="0">
                <a:latin typeface="Georgia" pitchFamily="18" charset="0"/>
              </a:rPr>
              <a:t>        - в Институционном </a:t>
            </a:r>
            <a:r>
              <a:rPr lang="ru-RU" sz="2400" b="1" dirty="0" err="1">
                <a:latin typeface="Georgia" pitchFamily="18" charset="0"/>
              </a:rPr>
              <a:t>репозитарии</a:t>
            </a:r>
            <a:r>
              <a:rPr lang="ru-RU" sz="2400" b="1" dirty="0">
                <a:latin typeface="Georgia" pitchFamily="18" charset="0"/>
              </a:rPr>
              <a:t> ОНУ, </a:t>
            </a:r>
            <a:endParaRPr lang="ru-RU" sz="2400" b="1" dirty="0" smtClean="0">
              <a:latin typeface="Georgia" pitchFamily="18" charset="0"/>
            </a:endParaRPr>
          </a:p>
          <a:p>
            <a:r>
              <a:rPr lang="ru-RU" sz="2400" b="1" dirty="0" smtClean="0">
                <a:latin typeface="Georgia" pitchFamily="18" charset="0"/>
              </a:rPr>
              <a:t>         </a:t>
            </a:r>
            <a:r>
              <a:rPr lang="ru-RU" sz="2400" b="1" dirty="0">
                <a:latin typeface="Georgia" pitchFamily="18" charset="0"/>
              </a:rPr>
              <a:t/>
            </a:r>
            <a:br>
              <a:rPr lang="ru-RU" sz="2400" b="1" dirty="0">
                <a:latin typeface="Georgia" pitchFamily="18" charset="0"/>
              </a:rPr>
            </a:br>
            <a:r>
              <a:rPr lang="ru-RU" sz="2400" b="1" dirty="0">
                <a:latin typeface="Georgia" pitchFamily="18" charset="0"/>
              </a:rPr>
              <a:t>        - на портале «</a:t>
            </a:r>
            <a:r>
              <a:rPr lang="ru-RU" sz="2400" b="1" dirty="0" err="1">
                <a:latin typeface="Georgia" pitchFamily="18" charset="0"/>
              </a:rPr>
              <a:t>Наукова</a:t>
            </a:r>
            <a:r>
              <a:rPr lang="ru-RU" sz="2400" b="1" dirty="0">
                <a:latin typeface="Georgia" pitchFamily="18" charset="0"/>
              </a:rPr>
              <a:t> </a:t>
            </a:r>
            <a:r>
              <a:rPr lang="ru-RU" sz="2400" b="1" dirty="0" err="1">
                <a:latin typeface="Georgia" pitchFamily="18" charset="0"/>
              </a:rPr>
              <a:t>періодика</a:t>
            </a:r>
            <a:r>
              <a:rPr lang="ru-RU" sz="2400" b="1" dirty="0">
                <a:latin typeface="Georgia" pitchFamily="18" charset="0"/>
              </a:rPr>
              <a:t> </a:t>
            </a:r>
            <a:r>
              <a:rPr lang="ru-RU" sz="2400" b="1" dirty="0" err="1">
                <a:latin typeface="Georgia" pitchFamily="18" charset="0"/>
              </a:rPr>
              <a:t>України</a:t>
            </a:r>
            <a:r>
              <a:rPr lang="ru-RU" sz="2400" b="1" dirty="0" smtClean="0">
                <a:latin typeface="Georgia" pitchFamily="18" charset="0"/>
              </a:rPr>
              <a:t>»,</a:t>
            </a:r>
          </a:p>
          <a:p>
            <a:r>
              <a:rPr lang="ru-RU" sz="2400" b="1" dirty="0">
                <a:latin typeface="Georgia" pitchFamily="18" charset="0"/>
              </a:rPr>
              <a:t/>
            </a:r>
            <a:br>
              <a:rPr lang="ru-RU" sz="2400" b="1" dirty="0">
                <a:latin typeface="Georgia" pitchFamily="18" charset="0"/>
              </a:rPr>
            </a:br>
            <a:r>
              <a:rPr lang="ru-RU" sz="2400" b="1" dirty="0">
                <a:latin typeface="Georgia" pitchFamily="18" charset="0"/>
              </a:rPr>
              <a:t>        - в Украинском реферативном  журнале        </a:t>
            </a:r>
            <a:br>
              <a:rPr lang="ru-RU" sz="2400" b="1" dirty="0">
                <a:latin typeface="Georgia" pitchFamily="18" charset="0"/>
              </a:rPr>
            </a:br>
            <a:r>
              <a:rPr lang="ru-RU" sz="2400" b="1" dirty="0">
                <a:latin typeface="Georgia" pitchFamily="18" charset="0"/>
              </a:rPr>
              <a:t>          «</a:t>
            </a:r>
            <a:r>
              <a:rPr lang="ru-RU" sz="2400" b="1" dirty="0" err="1">
                <a:latin typeface="Georgia" pitchFamily="18" charset="0"/>
              </a:rPr>
              <a:t>Джерело</a:t>
            </a:r>
            <a:r>
              <a:rPr lang="ru-RU" sz="2400" b="1" dirty="0">
                <a:latin typeface="Georgia" pitchFamily="18" charset="0"/>
              </a:rPr>
              <a:t>».</a:t>
            </a:r>
            <a:br>
              <a:rPr lang="ru-RU" sz="2400" b="1" dirty="0">
                <a:latin typeface="Georgia" pitchFamily="18" charset="0"/>
              </a:rPr>
            </a:br>
            <a:r>
              <a:rPr lang="ru-RU" sz="2400" b="1" dirty="0">
                <a:latin typeface="Georgia" pitchFamily="18" charset="0"/>
              </a:rPr>
              <a:t/>
            </a:r>
            <a:br>
              <a:rPr lang="ru-RU" sz="2400" b="1" dirty="0">
                <a:latin typeface="Georgia" pitchFamily="18" charset="0"/>
              </a:rPr>
            </a:br>
            <a:endParaRPr lang="ru-RU" sz="2400" b="1" dirty="0" smtClean="0">
              <a:latin typeface="Georgia" pitchFamily="18" charset="0"/>
            </a:endParaRPr>
          </a:p>
        </p:txBody>
      </p:sp>
      <p:pic>
        <p:nvPicPr>
          <p:cNvPr id="6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83" y="5526363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65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8320" y="1988840"/>
            <a:ext cx="7502151" cy="4536504"/>
          </a:xfrm>
        </p:spPr>
        <p:txBody>
          <a:bodyPr/>
          <a:lstStyle/>
          <a:p>
            <a:pPr marL="0" indent="0" algn="l">
              <a:buNone/>
            </a:pPr>
            <a:r>
              <a:rPr lang="uk-UA" sz="28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РИНЦ </a:t>
            </a:r>
            <a:r>
              <a:rPr lang="ru-RU" sz="2800" dirty="0">
                <a:solidFill>
                  <a:schemeClr val="tx1"/>
                </a:solidFill>
                <a:effectLst/>
                <a:latin typeface="Georgia" pitchFamily="18" charset="0"/>
              </a:rPr>
              <a:t>(</a:t>
            </a:r>
            <a:r>
              <a:rPr lang="uk-UA" sz="2800" i="1" dirty="0" err="1">
                <a:solidFill>
                  <a:schemeClr val="tx1"/>
                </a:solidFill>
                <a:effectLst/>
                <a:latin typeface="Georgia" pitchFamily="18" charset="0"/>
              </a:rPr>
              <a:t>Российский</a:t>
            </a:r>
            <a:r>
              <a:rPr lang="uk-UA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800" i="1" dirty="0" err="1">
                <a:solidFill>
                  <a:schemeClr val="tx1"/>
                </a:solidFill>
                <a:effectLst/>
                <a:latin typeface="Georgia" pitchFamily="18" charset="0"/>
              </a:rPr>
              <a:t>индекс</a:t>
            </a:r>
            <a:r>
              <a:rPr lang="uk-UA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800" i="1" dirty="0" err="1">
                <a:solidFill>
                  <a:schemeClr val="tx1"/>
                </a:solidFill>
                <a:effectLst/>
                <a:latin typeface="Georgia" pitchFamily="18" charset="0"/>
              </a:rPr>
              <a:t>научного</a:t>
            </a:r>
            <a:r>
              <a:rPr lang="uk-UA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800" i="1" dirty="0" err="1">
                <a:solidFill>
                  <a:schemeClr val="tx1"/>
                </a:solidFill>
                <a:effectLst/>
                <a:latin typeface="Georgia" pitchFamily="18" charset="0"/>
              </a:rPr>
              <a:t>цитирования</a:t>
            </a:r>
            <a:r>
              <a:rPr lang="ru-RU" sz="2800" dirty="0">
                <a:solidFill>
                  <a:schemeClr val="tx1"/>
                </a:solidFill>
                <a:effectLst/>
                <a:latin typeface="Georgia" pitchFamily="18" charset="0"/>
              </a:rPr>
              <a:t>)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uk-UA" sz="28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Index</a:t>
            </a:r>
            <a:r>
              <a:rPr lang="uk-UA" sz="28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800" dirty="0" err="1">
                <a:solidFill>
                  <a:schemeClr val="tx1"/>
                </a:solidFill>
                <a:effectLst/>
                <a:latin typeface="Georgia" pitchFamily="18" charset="0"/>
              </a:rPr>
              <a:t>Copernicus</a:t>
            </a:r>
            <a:r>
              <a:rPr lang="ru-RU" sz="2800" dirty="0">
                <a:solidFill>
                  <a:schemeClr val="tx1"/>
                </a:solidFill>
                <a:effectLst/>
                <a:latin typeface="Georgia" pitchFamily="18" charset="0"/>
              </a:rPr>
              <a:t> (</a:t>
            </a:r>
            <a:r>
              <a:rPr lang="uk-UA" sz="2800" i="1" dirty="0" err="1">
                <a:solidFill>
                  <a:schemeClr val="tx1"/>
                </a:solidFill>
                <a:effectLst/>
                <a:latin typeface="Georgia" pitchFamily="18" charset="0"/>
              </a:rPr>
              <a:t>международную</a:t>
            </a:r>
            <a:r>
              <a:rPr lang="uk-UA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800" i="1" dirty="0" err="1">
                <a:solidFill>
                  <a:schemeClr val="tx1"/>
                </a:solidFill>
                <a:effectLst/>
                <a:latin typeface="Georgia" pitchFamily="18" charset="0"/>
              </a:rPr>
              <a:t>онлайн</a:t>
            </a:r>
            <a:r>
              <a:rPr lang="uk-UA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 баз</a:t>
            </a:r>
            <a:r>
              <a:rPr lang="ru-RU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у</a:t>
            </a:r>
            <a:r>
              <a:rPr lang="uk-UA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800" i="1" dirty="0" err="1">
                <a:solidFill>
                  <a:schemeClr val="tx1"/>
                </a:solidFill>
                <a:effectLst/>
                <a:latin typeface="Georgia" pitchFamily="18" charset="0"/>
              </a:rPr>
              <a:t>научных</a:t>
            </a:r>
            <a:r>
              <a:rPr lang="uk-UA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800" i="1" dirty="0" err="1">
                <a:solidFill>
                  <a:schemeClr val="tx1"/>
                </a:solidFill>
                <a:effectLst/>
                <a:latin typeface="Georgia" pitchFamily="18" charset="0"/>
              </a:rPr>
              <a:t>публикаций</a:t>
            </a:r>
            <a:r>
              <a:rPr lang="uk-UA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, </a:t>
            </a:r>
            <a:r>
              <a:rPr lang="uk-UA" sz="2800" i="1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созданная</a:t>
            </a:r>
            <a:r>
              <a:rPr lang="uk-UA" sz="2800" i="1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в 1999 </a:t>
            </a:r>
            <a:r>
              <a:rPr lang="uk-UA" sz="2800" i="1" dirty="0" err="1">
                <a:solidFill>
                  <a:schemeClr val="tx1"/>
                </a:solidFill>
                <a:effectLst/>
                <a:latin typeface="Georgia" pitchFamily="18" charset="0"/>
              </a:rPr>
              <a:t>году</a:t>
            </a:r>
            <a:r>
              <a:rPr lang="uk-UA" sz="2800" i="1" dirty="0">
                <a:solidFill>
                  <a:schemeClr val="tx1"/>
                </a:solidFill>
                <a:effectLst/>
                <a:latin typeface="Georgia" pitchFamily="18" charset="0"/>
              </a:rPr>
              <a:t> в </a:t>
            </a:r>
            <a:r>
              <a:rPr lang="uk-UA" sz="2800" i="1" dirty="0" err="1">
                <a:solidFill>
                  <a:schemeClr val="tx1"/>
                </a:solidFill>
                <a:effectLst/>
                <a:latin typeface="Georgia" pitchFamily="18" charset="0"/>
              </a:rPr>
              <a:t>Польше</a:t>
            </a:r>
            <a:r>
              <a:rPr lang="ru-RU" sz="2800" dirty="0">
                <a:solidFill>
                  <a:schemeClr val="tx1"/>
                </a:solidFill>
                <a:effectLst/>
                <a:latin typeface="Georgia" pitchFamily="18" charset="0"/>
              </a:rPr>
              <a:t>)</a:t>
            </a:r>
            <a:endParaRPr lang="ru-RU" sz="28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68125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Georgia" pitchFamily="18" charset="0"/>
              </a:rPr>
              <a:t>Интеграция  в  мировые  БД</a:t>
            </a:r>
          </a:p>
        </p:txBody>
      </p:sp>
      <p:pic>
        <p:nvPicPr>
          <p:cNvPr id="4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57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6312" y="1916832"/>
            <a:ext cx="7358135" cy="4569208"/>
          </a:xfrm>
        </p:spPr>
        <p:txBody>
          <a:bodyPr/>
          <a:lstStyle/>
          <a:p>
            <a:pPr marL="0" lvl="0" indent="0" algn="l">
              <a:buNone/>
            </a:pP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Международн</a:t>
            </a:r>
            <a:r>
              <a:rPr lang="ru-RU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ый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стандартный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 номер  </a:t>
            </a: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сериального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издания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ISSN  (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International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 Standard  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Serials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Number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- </a:t>
            </a:r>
            <a: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  <a:t>2304-1447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);</a:t>
            </a:r>
            <a:b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Ч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етк</a:t>
            </a:r>
            <a:r>
              <a:rPr lang="ru-RU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ая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периодичност</a:t>
            </a:r>
            <a: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  <a:t>ь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и </a:t>
            </a: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регулярност</a:t>
            </a:r>
            <a: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  <a:t>ь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выхода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; </a:t>
            </a:r>
            <a: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С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айт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на </a:t>
            </a:r>
            <a: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  <a:t>украинском и английском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языке;</a:t>
            </a:r>
            <a:b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А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ппарат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рецензирования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статей;</a:t>
            </a:r>
            <a: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12912" y="731520"/>
            <a:ext cx="7819528" cy="1257320"/>
          </a:xfrm>
        </p:spPr>
        <p:txBody>
          <a:bodyPr>
            <a:normAutofit fontScale="40000" lnSpcReduction="20000"/>
          </a:bodyPr>
          <a:lstStyle/>
          <a:p>
            <a:pPr marL="45720" indent="0" algn="ctr">
              <a:buNone/>
            </a:pPr>
            <a:r>
              <a:rPr lang="ru-RU" sz="8000" b="1" dirty="0" smtClean="0">
                <a:solidFill>
                  <a:schemeClr val="tx1"/>
                </a:solidFill>
                <a:latin typeface="Georgia" pitchFamily="18" charset="0"/>
              </a:rPr>
              <a:t>Повышение  качественного уровня</a:t>
            </a:r>
            <a:r>
              <a:rPr lang="ru-RU" sz="6700" b="1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6700" b="1" dirty="0">
                <a:solidFill>
                  <a:schemeClr val="tx1"/>
                </a:solidFill>
                <a:latin typeface="Georgia" pitchFamily="18" charset="0"/>
              </a:rPr>
            </a:br>
            <a:endParaRPr lang="ru-RU" sz="6700" b="1" dirty="0">
              <a:solidFill>
                <a:schemeClr val="tx1"/>
              </a:solidFill>
              <a:latin typeface="Georgia" pitchFamily="18" charset="0"/>
            </a:endParaRPr>
          </a:p>
          <a:p>
            <a:pPr marL="45720" indent="0" algn="ctr">
              <a:buNone/>
            </a:pPr>
            <a:endParaRPr lang="ru-RU" sz="3200" b="1" dirty="0">
              <a:latin typeface="Georgia" pitchFamily="18" charset="0"/>
            </a:endParaRPr>
          </a:p>
        </p:txBody>
      </p:sp>
      <p:pic>
        <p:nvPicPr>
          <p:cNvPr id="4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1924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64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8321" y="2420888"/>
            <a:ext cx="6987480" cy="3888432"/>
          </a:xfrm>
        </p:spPr>
        <p:txBody>
          <a:bodyPr/>
          <a:lstStyle/>
          <a:p>
            <a:pPr marL="0" lvl="0" indent="0" algn="l">
              <a:buNone/>
            </a:pP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Международн</a:t>
            </a:r>
            <a:r>
              <a:rPr lang="ru-RU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ый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состав </a:t>
            </a: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редакционного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со</a:t>
            </a:r>
            <a:r>
              <a:rPr lang="ru-RU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вета</a:t>
            </a:r>
            <a: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  <a:t>;</a:t>
            </a:r>
            <a:b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Качественн</a:t>
            </a:r>
            <a:r>
              <a:rPr lang="ru-RU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ое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оформлени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е 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статьи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;</a:t>
            </a:r>
            <a:r>
              <a:rPr lang="ru-RU" sz="2400" dirty="0" smtClean="0">
                <a:effectLst/>
                <a:latin typeface="Georgia" pitchFamily="18" charset="0"/>
              </a:rPr>
              <a:t> </a:t>
            </a:r>
            <a:r>
              <a:rPr lang="ru-RU" sz="2400" dirty="0">
                <a:effectLst/>
                <a:latin typeface="Georgia" pitchFamily="18" charset="0"/>
              </a:rPr>
              <a:t/>
            </a:r>
            <a:br>
              <a:rPr lang="ru-RU" sz="2400" dirty="0">
                <a:effectLst/>
                <a:latin typeface="Georgia" pitchFamily="18" charset="0"/>
              </a:rPr>
            </a:br>
            <a:r>
              <a:rPr lang="ru-RU" sz="2400" dirty="0" smtClean="0">
                <a:effectLst/>
                <a:latin typeface="Georgia" pitchFamily="18" charset="0"/>
              </a:rPr>
              <a:t/>
            </a:r>
            <a:br>
              <a:rPr lang="ru-RU" sz="2400" dirty="0" smtClean="0">
                <a:effectLst/>
                <a:latin typeface="Georgia" pitchFamily="18" charset="0"/>
              </a:rPr>
            </a:b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П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редставлен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ие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в 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статье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 </a:t>
            </a:r>
            <a: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  <a:t>необходимой </a:t>
            </a: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информации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на  </a:t>
            </a:r>
            <a:r>
              <a:rPr lang="uk-UA" sz="2400" dirty="0" err="1">
                <a:solidFill>
                  <a:schemeClr val="tx1"/>
                </a:solidFill>
                <a:effectLst/>
                <a:latin typeface="Georgia" pitchFamily="18" charset="0"/>
              </a:rPr>
              <a:t>английском</a:t>
            </a:r>
            <a:r>
              <a:rPr lang="uk-UA" sz="2400" dirty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  <a:effectLst/>
                <a:latin typeface="Georgia" pitchFamily="18" charset="0"/>
              </a:rPr>
              <a:t>языке</a:t>
            </a:r>
            <a:r>
              <a:rPr lang="uk-UA" sz="24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. </a:t>
            </a:r>
            <a: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effectLst/>
                <a:latin typeface="Georgia" pitchFamily="18" charset="0"/>
              </a:rPr>
            </a:br>
            <a:endParaRPr lang="ru-RU" sz="24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73416" cy="1473344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3200" b="1" dirty="0">
                <a:solidFill>
                  <a:schemeClr val="tx1"/>
                </a:solidFill>
                <a:latin typeface="Georgia" pitchFamily="18" charset="0"/>
              </a:rPr>
              <a:t>Повышение </a:t>
            </a:r>
            <a:r>
              <a:rPr lang="ru-RU" sz="3200" b="1" dirty="0" smtClean="0">
                <a:solidFill>
                  <a:schemeClr val="tx1"/>
                </a:solidFill>
                <a:latin typeface="Georgia" pitchFamily="18" charset="0"/>
              </a:rPr>
              <a:t> качественного </a:t>
            </a:r>
            <a:r>
              <a:rPr lang="ru-RU" sz="3200" b="1" dirty="0">
                <a:solidFill>
                  <a:schemeClr val="tx1"/>
                </a:solidFill>
                <a:latin typeface="Georgia" pitchFamily="18" charset="0"/>
              </a:rPr>
              <a:t>уровня</a:t>
            </a:r>
            <a:r>
              <a:rPr lang="ru-RU" sz="3200" b="1" dirty="0">
                <a:latin typeface="Georgia" pitchFamily="18" charset="0"/>
              </a:rPr>
              <a:t/>
            </a:r>
            <a:br>
              <a:rPr lang="ru-RU" sz="3200" b="1" dirty="0">
                <a:latin typeface="Georgia" pitchFamily="18" charset="0"/>
              </a:rPr>
            </a:br>
            <a:endParaRPr lang="ru-RU" sz="3200" b="1" dirty="0"/>
          </a:p>
          <a:p>
            <a:pPr marL="45720" indent="0" algn="ctr">
              <a:buNone/>
            </a:pPr>
            <a:endParaRPr lang="ru-RU" sz="3200" dirty="0">
              <a:latin typeface="Georgia" pitchFamily="18" charset="0"/>
            </a:endParaRPr>
          </a:p>
        </p:txBody>
      </p:sp>
      <p:pic>
        <p:nvPicPr>
          <p:cNvPr id="4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69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1699" y="1412776"/>
            <a:ext cx="7202749" cy="5073264"/>
          </a:xfrm>
        </p:spPr>
        <p:txBody>
          <a:bodyPr/>
          <a:lstStyle/>
          <a:p>
            <a:pPr marL="0" indent="0" algn="l">
              <a:buNone/>
            </a:pPr>
            <a:endParaRPr lang="ru-RU" sz="2000" dirty="0"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404664"/>
            <a:ext cx="6400800" cy="648072"/>
          </a:xfrm>
        </p:spPr>
        <p:txBody>
          <a:bodyPr>
            <a:normAutofit fontScale="70000" lnSpcReduction="20000"/>
          </a:bodyPr>
          <a:lstStyle/>
          <a:p>
            <a:pPr marL="45720" indent="0" algn="ctr">
              <a:buNone/>
            </a:pPr>
            <a:r>
              <a:rPr lang="ru-RU" sz="3200" b="1" dirty="0">
                <a:solidFill>
                  <a:schemeClr val="tx1"/>
                </a:solidFill>
                <a:latin typeface="Georgia" pitchFamily="18" charset="0"/>
              </a:rPr>
              <a:t>Веб </a:t>
            </a:r>
            <a:r>
              <a:rPr lang="ru-RU" sz="3200" b="1" dirty="0" smtClean="0">
                <a:solidFill>
                  <a:schemeClr val="tx1"/>
                </a:solidFill>
                <a:latin typeface="Georgia" pitchFamily="18" charset="0"/>
              </a:rPr>
              <a:t>– сайт </a:t>
            </a:r>
            <a:r>
              <a:rPr lang="en-US" sz="32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Georgia" pitchFamily="18" charset="0"/>
              </a:rPr>
              <a:t>    </a:t>
            </a:r>
            <a:r>
              <a:rPr lang="en-US" sz="3400" b="1" dirty="0" smtClean="0">
                <a:solidFill>
                  <a:schemeClr val="tx1"/>
                </a:solidFill>
                <a:latin typeface="Georgia" pitchFamily="18" charset="0"/>
              </a:rPr>
              <a:t>http</a:t>
            </a:r>
            <a:r>
              <a:rPr lang="en-US" sz="3400" b="1" dirty="0">
                <a:solidFill>
                  <a:schemeClr val="tx1"/>
                </a:solidFill>
                <a:latin typeface="Georgia" pitchFamily="18" charset="0"/>
              </a:rPr>
              <a:t>://vislib.onu.edu.ua</a:t>
            </a:r>
            <a:r>
              <a:rPr lang="en-US" sz="3400" b="1" dirty="0" smtClean="0">
                <a:solidFill>
                  <a:schemeClr val="tx1"/>
                </a:solidFill>
                <a:latin typeface="Georgia" pitchFamily="18" charset="0"/>
              </a:rPr>
              <a:t>/ </a:t>
            </a:r>
            <a:endParaRPr lang="ru-RU" sz="34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5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99" y="541924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577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1924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65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195" y="188640"/>
            <a:ext cx="5966666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  <a:latin typeface="Georgia" pitchFamily="18" charset="0"/>
              </a:rPr>
              <a:t>Политика  журнала</a:t>
            </a:r>
            <a:endParaRPr lang="ru-RU" sz="32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1" y="980728"/>
            <a:ext cx="8640960" cy="5505312"/>
          </a:xfrm>
        </p:spPr>
        <p:txBody>
          <a:bodyPr/>
          <a:lstStyle/>
          <a:p>
            <a:pPr algn="l"/>
            <a:endParaRPr lang="ru-RU" dirty="0"/>
          </a:p>
        </p:txBody>
      </p:sp>
      <p:pic>
        <p:nvPicPr>
          <p:cNvPr id="5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58544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656" y="5013176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78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1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  <a:latin typeface="Georgia" pitchFamily="18" charset="0"/>
              </a:rPr>
              <a:t>Политика  журнала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4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35097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51" y="5435097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32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60648"/>
            <a:ext cx="6512511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  <a:latin typeface="Georgia" pitchFamily="18" charset="0"/>
              </a:rPr>
              <a:t>Рукописи</a:t>
            </a:r>
            <a:endParaRPr lang="ru-RU" sz="32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3" y="560256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87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60648"/>
            <a:ext cx="6512511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  <a:latin typeface="Georgia" pitchFamily="18" charset="0"/>
              </a:rPr>
              <a:t>Рукописи</a:t>
            </a:r>
            <a:endParaRPr lang="ru-RU" sz="32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30552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27993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16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9" y="260648"/>
            <a:ext cx="6542112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  <a:effectLst/>
                <a:latin typeface="Georgia" pitchFamily="18" charset="0"/>
              </a:rPr>
              <a:t>Этика к публикациям</a:t>
            </a:r>
            <a:endParaRPr lang="ru-RU" sz="32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8" y="1124744"/>
            <a:ext cx="9144000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43872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532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  <a:effectLst/>
                <a:latin typeface="Georgia" pitchFamily="18" charset="0"/>
              </a:rPr>
              <a:t>Архив журнала</a:t>
            </a:r>
            <a:endParaRPr lang="ru-RU" sz="32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8" y="836712"/>
            <a:ext cx="9144000" cy="5794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4" y="5395828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22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60648"/>
            <a:ext cx="6512511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Англоязычная версия сайта</a:t>
            </a:r>
            <a:endParaRPr lang="ru-RU" sz="32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1" y="5528538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57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60648"/>
            <a:ext cx="6512511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  <a:latin typeface="Georgia" pitchFamily="18" charset="0"/>
              </a:rPr>
              <a:t>Поиск</a:t>
            </a:r>
            <a:endParaRPr lang="ru-RU" sz="32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1" y="541588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99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1" y="260648"/>
            <a:ext cx="7334200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Инфо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4" y="980728"/>
            <a:ext cx="9144000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77798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10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9333" y="1412776"/>
            <a:ext cx="6996467" cy="4709864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</a:rPr>
              <a:t>e-</a:t>
            </a:r>
            <a:r>
              <a:rPr lang="ru-RU" sz="2400" dirty="0" err="1" smtClean="0">
                <a:solidFill>
                  <a:schemeClr val="tx1"/>
                </a:solidFill>
                <a:latin typeface="Georgia" pitchFamily="18" charset="0"/>
              </a:rPr>
              <a:t>mail</a:t>
            </a:r>
            <a:r>
              <a:rPr lang="en-US" sz="2400" dirty="0">
                <a:solidFill>
                  <a:schemeClr val="tx1"/>
                </a:solidFill>
                <a:latin typeface="Georgia" pitchFamily="18" charset="0"/>
              </a:rPr>
              <a:t>:</a:t>
            </a: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400" u="sng" dirty="0" smtClean="0">
                <a:solidFill>
                  <a:schemeClr val="tx1"/>
                </a:solidFill>
                <a:latin typeface="Georgia" pitchFamily="18" charset="0"/>
              </a:rPr>
              <a:t>library@onu.edu.ua</a:t>
            </a:r>
            <a:br>
              <a:rPr lang="ru-RU" sz="2400" u="sng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400" u="sng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400" u="sng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</a:rPr>
              <a:t>Сайт Вестника:</a:t>
            </a:r>
            <a:r>
              <a:rPr lang="ru-RU" sz="2400" u="sng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400" u="sng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en-US" sz="2400" u="sng" dirty="0" smtClean="0">
                <a:solidFill>
                  <a:schemeClr val="tx1"/>
                </a:solidFill>
                <a:latin typeface="Georgia" pitchFamily="18" charset="0"/>
              </a:rPr>
              <a:t>http</a:t>
            </a:r>
            <a:r>
              <a:rPr lang="en-US" sz="2400" u="sng" dirty="0">
                <a:solidFill>
                  <a:schemeClr val="tx1"/>
                </a:solidFill>
                <a:latin typeface="Georgia" pitchFamily="18" charset="0"/>
              </a:rPr>
              <a:t>://vislib.onu.edu.ua/</a:t>
            </a:r>
            <a:br>
              <a:rPr lang="en-US" sz="2400" u="sng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400" u="sng" dirty="0" err="1">
                <a:solidFill>
                  <a:schemeClr val="tx1"/>
                </a:solidFill>
                <a:latin typeface="Georgia" pitchFamily="18" charset="0"/>
              </a:rPr>
              <a:t>Репозитарий</a:t>
            </a:r>
            <a:r>
              <a:rPr lang="ru-RU" sz="2400" u="sng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u="sng" dirty="0" smtClean="0">
                <a:solidFill>
                  <a:schemeClr val="tx1"/>
                </a:solidFill>
                <a:latin typeface="Georgia" pitchFamily="18" charset="0"/>
              </a:rPr>
              <a:t>ОНУ: </a:t>
            </a:r>
            <a:r>
              <a:rPr lang="en-US" sz="2400" u="sng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en-US" sz="2400" u="sng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en-US" sz="2400" u="sng" dirty="0">
                <a:solidFill>
                  <a:schemeClr val="tx1"/>
                </a:solidFill>
                <a:latin typeface="Georgia" pitchFamily="18" charset="0"/>
              </a:rPr>
              <a:t>http://dspace.onu.edu.ua:8080</a:t>
            </a:r>
            <a:br>
              <a:rPr lang="en-US" sz="2400" u="sng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>Сайт </a:t>
            </a:r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</a:rPr>
              <a:t>библиотеки:</a:t>
            </a:r>
            <a:r>
              <a:rPr lang="ru-RU" sz="2400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en-US" sz="2400" u="sng" dirty="0">
                <a:solidFill>
                  <a:schemeClr val="tx1"/>
                </a:solidFill>
                <a:latin typeface="Georgia" pitchFamily="18" charset="0"/>
              </a:rPr>
              <a:t>http://l</a:t>
            </a:r>
            <a:r>
              <a:rPr lang="ru-RU" sz="2400" u="sng" dirty="0">
                <a:solidFill>
                  <a:schemeClr val="tx1"/>
                </a:solidFill>
                <a:latin typeface="Georgia" pitchFamily="18" charset="0"/>
              </a:rPr>
              <a:t>ib.onu.edu.ua</a:t>
            </a:r>
            <a:r>
              <a:rPr lang="en-US" sz="2400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Georgia" pitchFamily="18" charset="0"/>
              </a:rPr>
            </a:br>
            <a:endParaRPr lang="ru-RU" sz="32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5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33" y="558924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27174" y="692696"/>
            <a:ext cx="1941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Спасибо!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58782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887</TotalTime>
  <Words>113</Words>
  <Application>Microsoft Office PowerPoint</Application>
  <PresentationFormat>Экран (4:3)</PresentationFormat>
  <Paragraphs>34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Трансформация вузовской библиотеки:  новые возможности в издательской деятельности </vt:lpstr>
      <vt:lpstr>Презентация PowerPoint</vt:lpstr>
      <vt:lpstr>Освещение теоретических и практических вопросов библиотековедения, библиографоведения, книговедения.   Исследования по истории развития библиотечного дела, принципы формирования библиотечной системы, структура и свойства библиографической информации, изучение произведений печати и процессов их создания.   Исследование компьютерных технологий в области библиотечного дела, новых возможностей фиксирования, сохранения и использования информации. </vt:lpstr>
      <vt:lpstr> Сбор материала и составление издательского соглашения.  Внутреннее и внешнее рецензирование.  Обработка материала: оформление титульных листов, размещение статей по разделам журнала, редактирование текста и т.д.  Форматирование авторских статей согласно ГОСТам .    </vt:lpstr>
      <vt:lpstr> Рекомендация  Ученого совета университета к печати.   Передача  макета в издательский центр университета  для верстки журнала.   Вычитка материала в библиотеке.  Редакция  английских текстов,  перевод резюме.    </vt:lpstr>
      <vt:lpstr>Размещение  электронной версии выпуска</vt:lpstr>
      <vt:lpstr>РИНЦ (Российский индекс научного цитирования)   Index Copernicus (международную онлайн базу научных публикаций, созданная в 1999 году в Польше)</vt:lpstr>
      <vt:lpstr>Международный  стандартный  номер  сериального издания  ISSN  (International  Standard  Serials Number - 2304-1447);  Четкая периодичность и регулярность выхода;   Сайт на украинском и английском языке;  Аппарат рецензирования статей;  </vt:lpstr>
      <vt:lpstr>Международный состав редакционного совета;  Качественное  оформление  статьи;   Представление  в  статье  необходимой информации  на  английском  языке.  </vt:lpstr>
      <vt:lpstr>Презентация PowerPoint</vt:lpstr>
      <vt:lpstr>Политика  журнала</vt:lpstr>
      <vt:lpstr>Политика  журнала</vt:lpstr>
      <vt:lpstr>Рукописи</vt:lpstr>
      <vt:lpstr>Рукописи</vt:lpstr>
      <vt:lpstr>Этика к публикациям</vt:lpstr>
      <vt:lpstr>Архив журнала</vt:lpstr>
      <vt:lpstr>Англоязычная версия сайта</vt:lpstr>
      <vt:lpstr>Поиск</vt:lpstr>
      <vt:lpstr>Инфо</vt:lpstr>
      <vt:lpstr> e-mail:   library@onu.edu.ua  Сайт Вестника: http://vislib.onu.edu.ua/  Репозитарий ОНУ:  http://dspace.onu.edu.ua:8080  Сайт библиотеки: http://lib.onu.edu.ua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Трансформация вузовской библиотеки:  новые возможности в издательской деятельности </dc:title>
  <dc:creator>libonu</dc:creator>
  <cp:lastModifiedBy>Admin</cp:lastModifiedBy>
  <cp:revision>39</cp:revision>
  <dcterms:created xsi:type="dcterms:W3CDTF">2014-04-04T08:57:16Z</dcterms:created>
  <dcterms:modified xsi:type="dcterms:W3CDTF">2014-04-13T16:33:15Z</dcterms:modified>
</cp:coreProperties>
</file>